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300" r:id="rId3"/>
    <p:sldId id="330" r:id="rId4"/>
    <p:sldId id="309" r:id="rId5"/>
    <p:sldId id="297" r:id="rId6"/>
    <p:sldId id="301" r:id="rId7"/>
    <p:sldId id="329" r:id="rId8"/>
    <p:sldId id="308" r:id="rId9"/>
    <p:sldId id="310" r:id="rId10"/>
    <p:sldId id="313" r:id="rId11"/>
    <p:sldId id="328" r:id="rId12"/>
    <p:sldId id="315" r:id="rId13"/>
    <p:sldId id="316" r:id="rId14"/>
    <p:sldId id="318" r:id="rId15"/>
    <p:sldId id="317" r:id="rId16"/>
    <p:sldId id="326" r:id="rId17"/>
    <p:sldId id="319" r:id="rId18"/>
    <p:sldId id="311" r:id="rId19"/>
    <p:sldId id="321" r:id="rId20"/>
    <p:sldId id="322" r:id="rId21"/>
    <p:sldId id="324" r:id="rId22"/>
    <p:sldId id="331" r:id="rId23"/>
    <p:sldId id="334" r:id="rId24"/>
    <p:sldId id="336" r:id="rId25"/>
    <p:sldId id="332" r:id="rId26"/>
    <p:sldId id="323" r:id="rId27"/>
    <p:sldId id="325" r:id="rId28"/>
    <p:sldId id="302" r:id="rId29"/>
    <p:sldId id="303" r:id="rId30"/>
    <p:sldId id="304" r:id="rId31"/>
    <p:sldId id="306" r:id="rId32"/>
    <p:sldId id="32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398128-BBCF-D6BB-9B40-6F86452B20A5}" name="Julie Doran" initials="JD" userId="Julie Doran" providerId="None"/>
  <p188:author id="{53AC59EE-620F-19F9-E16E-406E1EC4C32B}" name="Allie Vogt" initials="AV" userId="S::avogt@forevercheese.com::b6e07599-fba9-4d07-8ba9-746af2fe73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4"/>
    <a:srgbClr val="183668"/>
    <a:srgbClr val="009FDF"/>
    <a:srgbClr val="008C13"/>
    <a:srgbClr val="94C83C"/>
    <a:srgbClr val="F6F1AF"/>
    <a:srgbClr val="0076A8"/>
    <a:srgbClr val="46F0E3"/>
    <a:srgbClr val="007EB4"/>
    <a:srgbClr val="008D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47" autoAdjust="0"/>
    <p:restoredTop sz="96405"/>
  </p:normalViewPr>
  <p:slideViewPr>
    <p:cSldViewPr snapToGrid="0" snapToObjects="1">
      <p:cViewPr varScale="1">
        <p:scale>
          <a:sx n="93" d="100"/>
          <a:sy n="93" d="100"/>
        </p:scale>
        <p:origin x="208" y="960"/>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8/10/relationships/authors" Target="author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Users/juliedoran/Downloads/SOV%20Utility%20Model%20for%20Village%20(v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juliedoran/Downloads/SOV%20Utility%20Model%20for%20Village%20(v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183668"/>
                </a:solidFill>
                <a:latin typeface="+mn-lt"/>
                <a:ea typeface="+mn-ea"/>
                <a:cs typeface="+mn-cs"/>
              </a:defRPr>
            </a:pPr>
            <a:r>
              <a:rPr lang="en-US" sz="1800" b="1" i="0" u="none" strike="noStrike" baseline="0" dirty="0">
                <a:solidFill>
                  <a:srgbClr val="183668"/>
                </a:solidFill>
                <a:effectLst/>
                <a:latin typeface="Century Gothic" panose="020B0502020202020204" pitchFamily="34" charset="0"/>
              </a:rPr>
              <a:t>Projected Water Budget with Retained Ownership + Capital Plan</a:t>
            </a:r>
            <a:r>
              <a:rPr lang="en-US" sz="1800" b="0" i="0" u="none" strike="noStrike" baseline="0" dirty="0">
                <a:solidFill>
                  <a:srgbClr val="183668"/>
                </a:solidFill>
                <a:latin typeface="Century Gothic" panose="020B0502020202020204" pitchFamily="34" charset="0"/>
              </a:rPr>
              <a:t> </a:t>
            </a:r>
            <a:endParaRPr lang="en-US" sz="1800" dirty="0">
              <a:solidFill>
                <a:srgbClr val="183668"/>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183668"/>
              </a:solidFill>
              <a:latin typeface="+mn-lt"/>
              <a:ea typeface="+mn-ea"/>
              <a:cs typeface="+mn-cs"/>
            </a:defRPr>
          </a:pPr>
          <a:endParaRPr lang="en-US"/>
        </a:p>
      </c:txPr>
    </c:title>
    <c:autoTitleDeleted val="0"/>
    <c:plotArea>
      <c:layout/>
      <c:barChart>
        <c:barDir val="col"/>
        <c:grouping val="clustered"/>
        <c:varyColors val="0"/>
        <c:ser>
          <c:idx val="0"/>
          <c:order val="0"/>
          <c:tx>
            <c:strRef>
              <c:f>'Avg Customer'!$D$89:$D$90</c:f>
              <c:strCache>
                <c:ptCount val="2"/>
                <c:pt idx="1">
                  <c:v>Scenario 1 Outsourced O&amp;M</c:v>
                </c:pt>
              </c:strCache>
            </c:strRef>
          </c:tx>
          <c:spPr>
            <a:solidFill>
              <a:srgbClr val="009FDF"/>
            </a:solidFill>
            <a:ln>
              <a:noFill/>
            </a:ln>
            <a:effectLst/>
          </c:spPr>
          <c:invertIfNegative val="0"/>
          <c:cat>
            <c:numRef>
              <c:f>'Avg Customer'!$C$91:$C$97</c:f>
              <c:numCache>
                <c:formatCode>General</c:formatCode>
                <c:ptCount val="7"/>
                <c:pt idx="1">
                  <c:v>2025</c:v>
                </c:pt>
                <c:pt idx="2">
                  <c:v>2026</c:v>
                </c:pt>
                <c:pt idx="3">
                  <c:v>2027</c:v>
                </c:pt>
                <c:pt idx="4">
                  <c:v>2028</c:v>
                </c:pt>
                <c:pt idx="5">
                  <c:v>2029</c:v>
                </c:pt>
              </c:numCache>
            </c:numRef>
          </c:cat>
          <c:val>
            <c:numRef>
              <c:f>'Avg Customer'!$D$91:$D$97</c:f>
              <c:numCache>
                <c:formatCode>_("$"* #,##0_);_("$"* \(#,##0\);_("$"* "-"??_);_(@_)</c:formatCode>
                <c:ptCount val="7"/>
                <c:pt idx="1">
                  <c:v>5115000</c:v>
                </c:pt>
                <c:pt idx="2">
                  <c:v>6533000</c:v>
                </c:pt>
                <c:pt idx="3">
                  <c:v>7174000</c:v>
                </c:pt>
                <c:pt idx="4">
                  <c:v>7633000</c:v>
                </c:pt>
                <c:pt idx="5">
                  <c:v>8019000</c:v>
                </c:pt>
              </c:numCache>
            </c:numRef>
          </c:val>
          <c:extLst>
            <c:ext xmlns:c16="http://schemas.microsoft.com/office/drawing/2014/chart" uri="{C3380CC4-5D6E-409C-BE32-E72D297353CC}">
              <c16:uniqueId val="{00000000-BD3E-484E-9297-E526312971AC}"/>
            </c:ext>
          </c:extLst>
        </c:ser>
        <c:ser>
          <c:idx val="2"/>
          <c:order val="2"/>
          <c:tx>
            <c:strRef>
              <c:f>'Avg Customer'!$F$89:$F$90</c:f>
              <c:strCache>
                <c:ptCount val="2"/>
                <c:pt idx="1">
                  <c:v>Scenario 2 In-house O&amp;M</c:v>
                </c:pt>
              </c:strCache>
            </c:strRef>
          </c:tx>
          <c:spPr>
            <a:solidFill>
              <a:srgbClr val="FF8204"/>
            </a:solidFill>
            <a:ln>
              <a:noFill/>
            </a:ln>
            <a:effectLst/>
          </c:spPr>
          <c:invertIfNegative val="0"/>
          <c:cat>
            <c:numRef>
              <c:f>'Avg Customer'!$C$91:$C$97</c:f>
              <c:numCache>
                <c:formatCode>General</c:formatCode>
                <c:ptCount val="7"/>
                <c:pt idx="1">
                  <c:v>2025</c:v>
                </c:pt>
                <c:pt idx="2">
                  <c:v>2026</c:v>
                </c:pt>
                <c:pt idx="3">
                  <c:v>2027</c:v>
                </c:pt>
                <c:pt idx="4">
                  <c:v>2028</c:v>
                </c:pt>
                <c:pt idx="5">
                  <c:v>2029</c:v>
                </c:pt>
              </c:numCache>
            </c:numRef>
          </c:cat>
          <c:val>
            <c:numRef>
              <c:f>'Avg Customer'!$F$91:$F$97</c:f>
              <c:numCache>
                <c:formatCode>_("$"* #,##0_);_("$"* \(#,##0\);_("$"* "-"??_);_(@_)</c:formatCode>
                <c:ptCount val="7"/>
                <c:pt idx="1">
                  <c:v>5115000</c:v>
                </c:pt>
                <c:pt idx="2">
                  <c:v>6958000</c:v>
                </c:pt>
                <c:pt idx="3">
                  <c:v>7048000</c:v>
                </c:pt>
                <c:pt idx="4">
                  <c:v>7610000</c:v>
                </c:pt>
                <c:pt idx="5">
                  <c:v>7996000</c:v>
                </c:pt>
              </c:numCache>
            </c:numRef>
          </c:val>
          <c:extLst>
            <c:ext xmlns:c16="http://schemas.microsoft.com/office/drawing/2014/chart" uri="{C3380CC4-5D6E-409C-BE32-E72D297353CC}">
              <c16:uniqueId val="{00000001-BD3E-484E-9297-E526312971AC}"/>
            </c:ext>
          </c:extLst>
        </c:ser>
        <c:dLbls>
          <c:showLegendKey val="0"/>
          <c:showVal val="0"/>
          <c:showCatName val="0"/>
          <c:showSerName val="0"/>
          <c:showPercent val="0"/>
          <c:showBubbleSize val="0"/>
        </c:dLbls>
        <c:gapWidth val="219"/>
        <c:overlap val="-27"/>
        <c:axId val="685151807"/>
        <c:axId val="715791535"/>
        <c:extLst>
          <c:ext xmlns:c15="http://schemas.microsoft.com/office/drawing/2012/chart" uri="{02D57815-91ED-43cb-92C2-25804820EDAC}">
            <c15:filteredBarSeries>
              <c15:ser>
                <c:idx val="1"/>
                <c:order val="1"/>
                <c:tx>
                  <c:strRef>
                    <c:extLst>
                      <c:ext uri="{02D57815-91ED-43cb-92C2-25804820EDAC}">
                        <c15:formulaRef>
                          <c15:sqref>'Avg Customer'!$E$89:$E$90</c15:sqref>
                        </c15:formulaRef>
                      </c:ext>
                    </c:extLst>
                    <c:strCache>
                      <c:ptCount val="2"/>
                      <c:pt idx="1">
                        <c:v>Scenario 1 Outsourced O&amp;M</c:v>
                      </c:pt>
                    </c:strCache>
                  </c:strRef>
                </c:tx>
                <c:spPr>
                  <a:solidFill>
                    <a:schemeClr val="accent2"/>
                  </a:solidFill>
                  <a:ln>
                    <a:noFill/>
                  </a:ln>
                  <a:effectLst/>
                </c:spPr>
                <c:invertIfNegative val="0"/>
                <c:cat>
                  <c:numRef>
                    <c:extLst>
                      <c:ext uri="{02D57815-91ED-43cb-92C2-25804820EDAC}">
                        <c15:formulaRef>
                          <c15:sqref>'Avg Customer'!$C$91:$C$97</c15:sqref>
                        </c15:formulaRef>
                      </c:ext>
                    </c:extLst>
                    <c:numCache>
                      <c:formatCode>General</c:formatCode>
                      <c:ptCount val="7"/>
                      <c:pt idx="1">
                        <c:v>2025</c:v>
                      </c:pt>
                      <c:pt idx="2">
                        <c:v>2026</c:v>
                      </c:pt>
                      <c:pt idx="3">
                        <c:v>2027</c:v>
                      </c:pt>
                      <c:pt idx="4">
                        <c:v>2028</c:v>
                      </c:pt>
                      <c:pt idx="5">
                        <c:v>2029</c:v>
                      </c:pt>
                    </c:numCache>
                  </c:numRef>
                </c:cat>
                <c:val>
                  <c:numRef>
                    <c:extLst>
                      <c:ext uri="{02D57815-91ED-43cb-92C2-25804820EDAC}">
                        <c15:formulaRef>
                          <c15:sqref>'Avg Customer'!$E$91:$E$97</c15:sqref>
                        </c15:formulaRef>
                      </c:ext>
                    </c:extLst>
                    <c:numCache>
                      <c:formatCode>General</c:formatCode>
                      <c:ptCount val="7"/>
                    </c:numCache>
                  </c:numRef>
                </c:val>
                <c:extLst>
                  <c:ext xmlns:c16="http://schemas.microsoft.com/office/drawing/2014/chart" uri="{C3380CC4-5D6E-409C-BE32-E72D297353CC}">
                    <c16:uniqueId val="{00000002-BD3E-484E-9297-E526312971AC}"/>
                  </c:ext>
                </c:extLst>
              </c15:ser>
            </c15:filteredBarSeries>
          </c:ext>
        </c:extLst>
      </c:barChart>
      <c:catAx>
        <c:axId val="685151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5">
                    <a:lumMod val="50000"/>
                  </a:schemeClr>
                </a:solidFill>
                <a:latin typeface="Century Gothic" panose="020B0502020202020204" pitchFamily="34" charset="0"/>
                <a:ea typeface="+mn-ea"/>
                <a:cs typeface="+mn-cs"/>
              </a:defRPr>
            </a:pPr>
            <a:endParaRPr lang="en-US"/>
          </a:p>
        </c:txPr>
        <c:crossAx val="715791535"/>
        <c:crossesAt val="0"/>
        <c:auto val="1"/>
        <c:lblAlgn val="ctr"/>
        <c:lblOffset val="100"/>
        <c:noMultiLvlLbl val="0"/>
      </c:catAx>
      <c:valAx>
        <c:axId val="715791535"/>
        <c:scaling>
          <c:orientation val="minMax"/>
          <c:max val="8000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183668"/>
                </a:solidFill>
                <a:latin typeface="Century Gothic" panose="020B0502020202020204" pitchFamily="34" charset="0"/>
                <a:ea typeface="+mn-ea"/>
                <a:cs typeface="+mn-cs"/>
              </a:defRPr>
            </a:pPr>
            <a:endParaRPr lang="en-US"/>
          </a:p>
        </c:txPr>
        <c:crossAx val="685151807"/>
        <c:crosses val="autoZero"/>
        <c:crossBetween val="between"/>
        <c:minorUnit val="100000"/>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rgbClr val="183668"/>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rgbClr val="183668"/>
                </a:solidFill>
                <a:latin typeface="Century Gothic" panose="020B0502020202020204" pitchFamily="34" charset="0"/>
                <a:ea typeface="+mn-ea"/>
                <a:cs typeface="+mn-cs"/>
              </a:defRPr>
            </a:pPr>
            <a:endParaRPr lang="en-US"/>
          </a:p>
        </c:txPr>
      </c:legendEntry>
      <c:layout>
        <c:manualLayout>
          <c:xMode val="edge"/>
          <c:yMode val="edge"/>
          <c:x val="1.7246545925221363E-2"/>
          <c:y val="0.93866051226355329"/>
          <c:w val="0.71838386173542756"/>
          <c:h val="5.472464685632889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accent5">
                  <a:lumMod val="50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ln w="9525">
                  <a:noFill/>
                </a:ln>
                <a:solidFill>
                  <a:srgbClr val="183668"/>
                </a:solidFill>
                <a:effectLst/>
                <a:latin typeface="Century Gothic" panose="020B0502020202020204" pitchFamily="34" charset="0"/>
                <a:ea typeface="+mn-ea"/>
                <a:cs typeface="+mn-cs"/>
              </a:defRPr>
            </a:pPr>
            <a:r>
              <a:rPr lang="en-US" sz="1800" b="1" dirty="0">
                <a:ln w="9525">
                  <a:noFill/>
                </a:ln>
                <a:solidFill>
                  <a:srgbClr val="183668"/>
                </a:solidFill>
                <a:effectLst/>
              </a:rPr>
              <a:t>Annual Water Cost for an Average User</a:t>
            </a:r>
          </a:p>
        </c:rich>
      </c:tx>
      <c:overlay val="0"/>
      <c:spPr>
        <a:noFill/>
        <a:ln>
          <a:noFill/>
        </a:ln>
        <a:effectLst/>
      </c:spPr>
      <c:txPr>
        <a:bodyPr rot="0" spcFirstLastPara="1" vertOverflow="ellipsis" vert="horz" wrap="square" anchor="ctr" anchorCtr="1"/>
        <a:lstStyle/>
        <a:p>
          <a:pPr>
            <a:defRPr sz="1920" b="1" i="0" u="none" strike="noStrike" kern="1200" spc="0" baseline="0">
              <a:ln w="9525">
                <a:noFill/>
              </a:ln>
              <a:solidFill>
                <a:srgbClr val="183668"/>
              </a:solidFill>
              <a:effectLst/>
              <a:latin typeface="Century Gothic" panose="020B0502020202020204" pitchFamily="34" charset="0"/>
              <a:ea typeface="+mn-ea"/>
              <a:cs typeface="+mn-cs"/>
            </a:defRPr>
          </a:pPr>
          <a:endParaRPr lang="en-US"/>
        </a:p>
      </c:txPr>
    </c:title>
    <c:autoTitleDeleted val="0"/>
    <c:plotArea>
      <c:layout>
        <c:manualLayout>
          <c:layoutTarget val="inner"/>
          <c:xMode val="edge"/>
          <c:yMode val="edge"/>
          <c:x val="9.9387576552930887E-2"/>
          <c:y val="0.17171296296296296"/>
          <c:w val="0.88107196914802832"/>
          <c:h val="0.67003098571011954"/>
        </c:manualLayout>
      </c:layout>
      <c:lineChart>
        <c:grouping val="standard"/>
        <c:varyColors val="0"/>
        <c:ser>
          <c:idx val="0"/>
          <c:order val="0"/>
          <c:tx>
            <c:strRef>
              <c:f>'Avg Customer'!$AM$11:$AN$11</c:f>
              <c:strCache>
                <c:ptCount val="1"/>
                <c:pt idx="0">
                  <c:v>Village Cost Under Scenario I</c:v>
                </c:pt>
              </c:strCache>
            </c:strRef>
          </c:tx>
          <c:spPr>
            <a:ln w="28575" cap="rnd">
              <a:solidFill>
                <a:srgbClr val="009FDF"/>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Customer'!$AM$14:$AM$28</c:f>
              <c:numCache>
                <c:formatCode>_(* #,##0_);_(* \(#,##0\);_(* "-"??_);_(@_)</c:formatCode>
                <c:ptCount val="15"/>
                <c:pt idx="0">
                  <c:v>1160</c:v>
                </c:pt>
                <c:pt idx="1">
                  <c:v>1566</c:v>
                </c:pt>
                <c:pt idx="2">
                  <c:v>1722.6000000000001</c:v>
                </c:pt>
                <c:pt idx="3">
                  <c:v>1843.1820000000002</c:v>
                </c:pt>
                <c:pt idx="4">
                  <c:v>1935.3411000000003</c:v>
                </c:pt>
                <c:pt idx="5">
                  <c:v>2012.7547440000003</c:v>
                </c:pt>
                <c:pt idx="6">
                  <c:v>2093.2649337600005</c:v>
                </c:pt>
                <c:pt idx="7">
                  <c:v>2176.9955311104004</c:v>
                </c:pt>
                <c:pt idx="8">
                  <c:v>2264.0753523548165</c:v>
                </c:pt>
                <c:pt idx="9">
                  <c:v>2331.997612925461</c:v>
                </c:pt>
                <c:pt idx="10">
                  <c:v>2401.9575413132247</c:v>
                </c:pt>
                <c:pt idx="11">
                  <c:v>2449.9966921394894</c:v>
                </c:pt>
                <c:pt idx="12">
                  <c:v>2498.9966259822791</c:v>
                </c:pt>
                <c:pt idx="13">
                  <c:v>2548.9765585019245</c:v>
                </c:pt>
                <c:pt idx="14">
                  <c:v>2599.9560896719631</c:v>
                </c:pt>
              </c:numCache>
            </c:numRef>
          </c:val>
          <c:smooth val="0"/>
          <c:extLst>
            <c:ext xmlns:c16="http://schemas.microsoft.com/office/drawing/2014/chart" uri="{C3380CC4-5D6E-409C-BE32-E72D297353CC}">
              <c16:uniqueId val="{00000000-F556-9349-BBF4-B5FDC8019F59}"/>
            </c:ext>
          </c:extLst>
        </c:ser>
        <c:ser>
          <c:idx val="1"/>
          <c:order val="1"/>
          <c:tx>
            <c:strRef>
              <c:f>'Avg Customer'!$AO$11:$AP$11</c:f>
              <c:strCache>
                <c:ptCount val="1"/>
                <c:pt idx="0">
                  <c:v>Village Cost Under Scenario II</c:v>
                </c:pt>
              </c:strCache>
            </c:strRef>
          </c:tx>
          <c:spPr>
            <a:ln w="28575" cap="rnd">
              <a:solidFill>
                <a:srgbClr val="183668"/>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Customer'!$AO$14:$AO$28</c:f>
              <c:numCache>
                <c:formatCode>_(* #,##0_);_(* \(#,##0\);_(* "-"??_);_(@_)</c:formatCode>
                <c:ptCount val="15"/>
                <c:pt idx="0">
                  <c:v>1160</c:v>
                </c:pt>
                <c:pt idx="1">
                  <c:v>1670.3999999999999</c:v>
                </c:pt>
                <c:pt idx="2">
                  <c:v>1703.808</c:v>
                </c:pt>
                <c:pt idx="3">
                  <c:v>1823.07456</c:v>
                </c:pt>
                <c:pt idx="4">
                  <c:v>1914.228288</c:v>
                </c:pt>
                <c:pt idx="5">
                  <c:v>1990.7974195200002</c:v>
                </c:pt>
                <c:pt idx="6">
                  <c:v>2070.4293163008001</c:v>
                </c:pt>
                <c:pt idx="7">
                  <c:v>2153.2464889528324</c:v>
                </c:pt>
                <c:pt idx="8">
                  <c:v>2239.3763485109457</c:v>
                </c:pt>
                <c:pt idx="9">
                  <c:v>2306.5576389662742</c:v>
                </c:pt>
                <c:pt idx="10">
                  <c:v>2375.7543681352627</c:v>
                </c:pt>
                <c:pt idx="11">
                  <c:v>2423.269455497968</c:v>
                </c:pt>
                <c:pt idx="12">
                  <c:v>2471.7348446079272</c:v>
                </c:pt>
                <c:pt idx="13">
                  <c:v>2521.1695415000859</c:v>
                </c:pt>
                <c:pt idx="14">
                  <c:v>2571.5929323300875</c:v>
                </c:pt>
              </c:numCache>
            </c:numRef>
          </c:val>
          <c:smooth val="0"/>
          <c:extLst>
            <c:ext xmlns:c16="http://schemas.microsoft.com/office/drawing/2014/chart" uri="{C3380CC4-5D6E-409C-BE32-E72D297353CC}">
              <c16:uniqueId val="{00000001-F556-9349-BBF4-B5FDC8019F59}"/>
            </c:ext>
          </c:extLst>
        </c:ser>
        <c:ser>
          <c:idx val="2"/>
          <c:order val="2"/>
          <c:tx>
            <c:strRef>
              <c:f>'Avg Customer'!$AQ$11:$AR$11</c:f>
              <c:strCache>
                <c:ptCount val="1"/>
                <c:pt idx="0">
                  <c:v>NJAW @ 3%</c:v>
                </c:pt>
              </c:strCache>
            </c:strRef>
          </c:tx>
          <c:spPr>
            <a:ln w="28575" cap="rnd">
              <a:solidFill>
                <a:srgbClr val="008C13"/>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Customer'!$AQ$14:$AQ$28</c:f>
              <c:numCache>
                <c:formatCode>_(* #,##0_);_(* \(#,##0\);_(* "-"??_);_(@_)</c:formatCode>
                <c:ptCount val="15"/>
                <c:pt idx="0">
                  <c:v>1081.498192</c:v>
                </c:pt>
                <c:pt idx="1">
                  <c:v>1113.9431377600001</c:v>
                </c:pt>
                <c:pt idx="2">
                  <c:v>1147.3614318928001</c:v>
                </c:pt>
                <c:pt idx="3">
                  <c:v>1181.7822748495842</c:v>
                </c:pt>
                <c:pt idx="4">
                  <c:v>1217.2357430950717</c:v>
                </c:pt>
                <c:pt idx="5">
                  <c:v>1253.7528153879239</c:v>
                </c:pt>
                <c:pt idx="6">
                  <c:v>1291.3653998495615</c:v>
                </c:pt>
                <c:pt idx="7">
                  <c:v>1330.1063618450485</c:v>
                </c:pt>
                <c:pt idx="8">
                  <c:v>1370.0095527004</c:v>
                </c:pt>
                <c:pt idx="9">
                  <c:v>1411.1098392814122</c:v>
                </c:pt>
                <c:pt idx="10">
                  <c:v>1453.4431344598545</c:v>
                </c:pt>
                <c:pt idx="11">
                  <c:v>1497.0464284936502</c:v>
                </c:pt>
                <c:pt idx="12">
                  <c:v>1541.9578213484597</c:v>
                </c:pt>
                <c:pt idx="13">
                  <c:v>1588.2165559889136</c:v>
                </c:pt>
                <c:pt idx="14">
                  <c:v>1635.8630526685811</c:v>
                </c:pt>
              </c:numCache>
            </c:numRef>
          </c:val>
          <c:smooth val="0"/>
          <c:extLst>
            <c:ext xmlns:c16="http://schemas.microsoft.com/office/drawing/2014/chart" uri="{C3380CC4-5D6E-409C-BE32-E72D297353CC}">
              <c16:uniqueId val="{00000002-F556-9349-BBF4-B5FDC8019F59}"/>
            </c:ext>
          </c:extLst>
        </c:ser>
        <c:ser>
          <c:idx val="3"/>
          <c:order val="3"/>
          <c:tx>
            <c:strRef>
              <c:f>'Avg Customer'!$AS$11:$AT$11</c:f>
              <c:strCache>
                <c:ptCount val="1"/>
                <c:pt idx="0">
                  <c:v>NJAW Cost Under Sale</c:v>
                </c:pt>
              </c:strCache>
            </c:strRef>
          </c:tx>
          <c:spPr>
            <a:ln w="28575" cap="rnd">
              <a:solidFill>
                <a:srgbClr val="FF8204"/>
              </a:solidFill>
              <a:round/>
            </a:ln>
            <a:effectLst/>
          </c:spPr>
          <c:marker>
            <c:symbol val="none"/>
          </c:marker>
          <c:cat>
            <c:strRef>
              <c:f>'Avg Customer'!$H$14:$H$28</c:f>
              <c:strCache>
                <c:ptCount val="15"/>
                <c:pt idx="0">
                  <c:v>Year 1</c:v>
                </c:pt>
                <c:pt idx="1">
                  <c:v>Year 2</c:v>
                </c:pt>
                <c:pt idx="2">
                  <c:v>Year 3</c:v>
                </c:pt>
                <c:pt idx="3">
                  <c:v>Year 4</c:v>
                </c:pt>
                <c:pt idx="4">
                  <c:v>Year 5</c:v>
                </c:pt>
                <c:pt idx="5">
                  <c:v>Year 6</c:v>
                </c:pt>
                <c:pt idx="6">
                  <c:v>Year 7</c:v>
                </c:pt>
                <c:pt idx="7">
                  <c:v>Year 8</c:v>
                </c:pt>
                <c:pt idx="8">
                  <c:v>Year 9</c:v>
                </c:pt>
                <c:pt idx="9">
                  <c:v>Year 10</c:v>
                </c:pt>
                <c:pt idx="10">
                  <c:v>Year 11</c:v>
                </c:pt>
                <c:pt idx="11">
                  <c:v>Year 12</c:v>
                </c:pt>
                <c:pt idx="12">
                  <c:v>Year 13</c:v>
                </c:pt>
                <c:pt idx="13">
                  <c:v>Year 14</c:v>
                </c:pt>
                <c:pt idx="14">
                  <c:v>Year 15</c:v>
                </c:pt>
              </c:strCache>
            </c:strRef>
          </c:cat>
          <c:val>
            <c:numRef>
              <c:f>'Avg Customer'!$AS$14:$AS$28</c:f>
              <c:numCache>
                <c:formatCode>_(* #,##0_);_(* \(#,##0\);_(* "-"??_);_(@_)</c:formatCode>
                <c:ptCount val="15"/>
                <c:pt idx="0">
                  <c:v>1160</c:v>
                </c:pt>
                <c:pt idx="1">
                  <c:v>1160</c:v>
                </c:pt>
                <c:pt idx="2">
                  <c:v>1160</c:v>
                </c:pt>
                <c:pt idx="3">
                  <c:v>1194.8</c:v>
                </c:pt>
                <c:pt idx="4">
                  <c:v>1230.644</c:v>
                </c:pt>
                <c:pt idx="5">
                  <c:v>1267.56332</c:v>
                </c:pt>
                <c:pt idx="6">
                  <c:v>1308.4855125187312</c:v>
                </c:pt>
                <c:pt idx="7">
                  <c:v>1349.4077050374624</c:v>
                </c:pt>
                <c:pt idx="8">
                  <c:v>1390.3298975561936</c:v>
                </c:pt>
                <c:pt idx="9">
                  <c:v>1431.2520900749248</c:v>
                </c:pt>
                <c:pt idx="10">
                  <c:v>1472.174282593656</c:v>
                </c:pt>
                <c:pt idx="11">
                  <c:v>1513.0964751123872</c:v>
                </c:pt>
                <c:pt idx="12">
                  <c:v>1554.0186676311184</c:v>
                </c:pt>
                <c:pt idx="13">
                  <c:v>1594.9408601498496</c:v>
                </c:pt>
                <c:pt idx="14">
                  <c:v>1635.8630526685811</c:v>
                </c:pt>
              </c:numCache>
            </c:numRef>
          </c:val>
          <c:smooth val="0"/>
          <c:extLst>
            <c:ext xmlns:c16="http://schemas.microsoft.com/office/drawing/2014/chart" uri="{C3380CC4-5D6E-409C-BE32-E72D297353CC}">
              <c16:uniqueId val="{00000003-F556-9349-BBF4-B5FDC8019F59}"/>
            </c:ext>
          </c:extLst>
        </c:ser>
        <c:dLbls>
          <c:showLegendKey val="0"/>
          <c:showVal val="0"/>
          <c:showCatName val="0"/>
          <c:showSerName val="0"/>
          <c:showPercent val="0"/>
          <c:showBubbleSize val="0"/>
        </c:dLbls>
        <c:smooth val="0"/>
        <c:axId val="1352299920"/>
        <c:axId val="1352302800"/>
      </c:lineChart>
      <c:dateAx>
        <c:axId val="135229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ln>
                  <a:noFill/>
                </a:ln>
                <a:solidFill>
                  <a:srgbClr val="183668"/>
                </a:solidFill>
                <a:latin typeface="Century Gothic" panose="020B0502020202020204" pitchFamily="34" charset="0"/>
                <a:ea typeface="+mn-ea"/>
                <a:cs typeface="+mn-cs"/>
              </a:defRPr>
            </a:pPr>
            <a:endParaRPr lang="en-US"/>
          </a:p>
        </c:txPr>
        <c:crossAx val="1352302800"/>
        <c:crosses val="autoZero"/>
        <c:auto val="0"/>
        <c:lblOffset val="100"/>
        <c:baseTimeUnit val="days"/>
      </c:dateAx>
      <c:valAx>
        <c:axId val="1352302800"/>
        <c:scaling>
          <c:orientation val="minMax"/>
          <c:max val="30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ln>
                  <a:noFill/>
                </a:ln>
                <a:solidFill>
                  <a:srgbClr val="183668"/>
                </a:solidFill>
                <a:latin typeface="Century Gothic" panose="020B0502020202020204" pitchFamily="34" charset="0"/>
                <a:ea typeface="+mn-ea"/>
                <a:cs typeface="+mn-cs"/>
              </a:defRPr>
            </a:pPr>
            <a:endParaRPr lang="en-US"/>
          </a:p>
        </c:txPr>
        <c:crossAx val="1352299920"/>
        <c:crosses val="autoZero"/>
        <c:crossBetween val="between"/>
        <c:majorUnit val="300"/>
      </c:valAx>
      <c:spPr>
        <a:noFill/>
        <a:ln>
          <a:noFill/>
        </a:ln>
        <a:effectLst/>
      </c:spPr>
    </c:plotArea>
    <c:legend>
      <c:legendPos val="r"/>
      <c:legendEntry>
        <c:idx val="0"/>
        <c:txPr>
          <a:bodyPr rot="0" spcFirstLastPara="1" vertOverflow="ellipsis" vert="horz" wrap="square" anchor="ctr" anchorCtr="1"/>
          <a:lstStyle/>
          <a:p>
            <a:pPr>
              <a:defRPr sz="1600" b="1" i="0" u="none" strike="noStrike" kern="1200" baseline="0">
                <a:solidFill>
                  <a:srgbClr val="009FDF"/>
                </a:solidFill>
                <a:latin typeface="Century Gothic" panose="020B0502020202020204" pitchFamily="34" charset="0"/>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rgbClr val="183668"/>
                </a:solidFill>
                <a:latin typeface="Century Gothic" panose="020B0502020202020204" pitchFamily="34" charset="0"/>
                <a:ea typeface="+mn-ea"/>
                <a:cs typeface="+mn-cs"/>
              </a:defRPr>
            </a:pPr>
            <a:endParaRPr lang="en-US"/>
          </a:p>
        </c:txPr>
      </c:legendEntry>
      <c:legendEntry>
        <c:idx val="2"/>
        <c:delete val="1"/>
      </c:legendEntry>
      <c:legendEntry>
        <c:idx val="3"/>
        <c:txPr>
          <a:bodyPr rot="0" spcFirstLastPara="1" vertOverflow="ellipsis" vert="horz" wrap="square" anchor="ctr" anchorCtr="1"/>
          <a:lstStyle/>
          <a:p>
            <a:pPr>
              <a:defRPr sz="1600" b="1" i="0" u="none" strike="noStrike" kern="1200" baseline="0">
                <a:solidFill>
                  <a:srgbClr val="FF8204"/>
                </a:solidFill>
                <a:latin typeface="Century Gothic" panose="020B0502020202020204" pitchFamily="34" charset="0"/>
                <a:ea typeface="+mn-ea"/>
                <a:cs typeface="+mn-cs"/>
              </a:defRPr>
            </a:pPr>
            <a:endParaRPr lang="en-US"/>
          </a:p>
        </c:txPr>
      </c:legendEntry>
      <c:layout>
        <c:manualLayout>
          <c:xMode val="edge"/>
          <c:yMode val="edge"/>
          <c:x val="0.5859832520634457"/>
          <c:y val="0.54859573502816239"/>
          <c:w val="0.40385262893142992"/>
          <c:h val="0.237271799358413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70C0"/>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19050" cap="flat" cmpd="sng" algn="ctr">
      <a:solidFill>
        <a:srgbClr val="002060"/>
      </a:solidFill>
      <a:round/>
    </a:ln>
    <a:effectLst/>
  </c:spPr>
  <c:txPr>
    <a:bodyPr/>
    <a:lstStyle/>
    <a:p>
      <a:pPr>
        <a:defRPr sz="16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C8E18-175D-DB40-8589-284A6274A2CD}" type="datetimeFigureOut">
              <a:rPr lang="en-US" smtClean="0"/>
              <a:t>9/25/24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AB8C9-B3B6-9F47-86D2-C3F3E404BBCB}" type="slidenum">
              <a:rPr lang="en-US" smtClean="0"/>
              <a:t>‹#›</a:t>
            </a:fld>
            <a:endParaRPr lang="en-US"/>
          </a:p>
        </p:txBody>
      </p:sp>
    </p:spTree>
    <p:extLst>
      <p:ext uri="{BB962C8B-B14F-4D97-AF65-F5344CB8AC3E}">
        <p14:creationId xmlns:p14="http://schemas.microsoft.com/office/powerpoint/2010/main" val="586947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14</a:t>
            </a:fld>
            <a:endParaRPr lang="en-US"/>
          </a:p>
        </p:txBody>
      </p:sp>
    </p:spTree>
    <p:extLst>
      <p:ext uri="{BB962C8B-B14F-4D97-AF65-F5344CB8AC3E}">
        <p14:creationId xmlns:p14="http://schemas.microsoft.com/office/powerpoint/2010/main" val="32235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15</a:t>
            </a:fld>
            <a:endParaRPr lang="en-US"/>
          </a:p>
        </p:txBody>
      </p:sp>
    </p:spTree>
    <p:extLst>
      <p:ext uri="{BB962C8B-B14F-4D97-AF65-F5344CB8AC3E}">
        <p14:creationId xmlns:p14="http://schemas.microsoft.com/office/powerpoint/2010/main" val="164962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 like to take a moment to talk about the findings of the task force. Took a deep dive into the assignment. Their work was supported supported by the RVE analysis and worked to understand the financial and regulatory implications, interviewed other communities who have sold their utilities and </a:t>
            </a:r>
          </a:p>
          <a:p>
            <a:endParaRPr lang="en-US"/>
          </a:p>
          <a:p>
            <a:r>
              <a:rPr lang="en-US"/>
              <a:t>Option 1 Scenario 1 lots of variability meter reading, billing, examples but finding a licensed system operator is a difficult position to fill, especially for a smaller municipality. </a:t>
            </a:r>
          </a:p>
          <a:p>
            <a:endParaRPr lang="en-US"/>
          </a:p>
          <a:p>
            <a:r>
              <a:rPr lang="en-US"/>
              <a:t>Option 2: 2 options VC decided to pursue the referendum option</a:t>
            </a:r>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17</a:t>
            </a:fld>
            <a:endParaRPr lang="en-US"/>
          </a:p>
        </p:txBody>
      </p:sp>
    </p:spTree>
    <p:extLst>
      <p:ext uri="{BB962C8B-B14F-4D97-AF65-F5344CB8AC3E}">
        <p14:creationId xmlns:p14="http://schemas.microsoft.com/office/powerpoint/2010/main" val="105027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1AB8C9-B3B6-9F47-86D2-C3F3E404BBCB}" type="slidenum">
              <a:rPr lang="en-US" smtClean="0"/>
              <a:t>26</a:t>
            </a:fld>
            <a:endParaRPr lang="en-US"/>
          </a:p>
        </p:txBody>
      </p:sp>
    </p:spTree>
    <p:extLst>
      <p:ext uri="{BB962C8B-B14F-4D97-AF65-F5344CB8AC3E}">
        <p14:creationId xmlns:p14="http://schemas.microsoft.com/office/powerpoint/2010/main" val="1790573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screenshot of a video game&#10;&#10;Description automatically generated with medium confidence">
            <a:extLst>
              <a:ext uri="{FF2B5EF4-FFF2-40B4-BE49-F238E27FC236}">
                <a16:creationId xmlns:a16="http://schemas.microsoft.com/office/drawing/2014/main" id="{5C6A9F30-7545-3E40-98E4-E44AD5A5F6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4705D9-3952-CE40-AEB4-C8793E837529}"/>
              </a:ext>
            </a:extLst>
          </p:cNvPr>
          <p:cNvSpPr>
            <a:spLocks noGrp="1"/>
          </p:cNvSpPr>
          <p:nvPr>
            <p:ph type="ctrTitle" hasCustomPrompt="1"/>
          </p:nvPr>
        </p:nvSpPr>
        <p:spPr>
          <a:xfrm>
            <a:off x="800100" y="1122363"/>
            <a:ext cx="11206480" cy="2387600"/>
          </a:xfrm>
        </p:spPr>
        <p:txBody>
          <a:bodyPr anchor="b">
            <a:normAutofit/>
          </a:bodyPr>
          <a:lstStyle>
            <a:lvl1pPr algn="l">
              <a:defRPr sz="3200" b="1" i="0">
                <a:solidFill>
                  <a:schemeClr val="bg1"/>
                </a:solidFill>
                <a:latin typeface="Century Gothic" panose="020B0502020202020204" pitchFamily="34" charset="0"/>
              </a:defRPr>
            </a:lvl1pPr>
          </a:lstStyle>
          <a:p>
            <a:r>
              <a:rPr lang="en-US" dirty="0"/>
              <a:t>CLICK TO EDIT MASTER TITLE STYLE </a:t>
            </a:r>
          </a:p>
        </p:txBody>
      </p:sp>
      <p:sp>
        <p:nvSpPr>
          <p:cNvPr id="3" name="Subtitle 2">
            <a:extLst>
              <a:ext uri="{FF2B5EF4-FFF2-40B4-BE49-F238E27FC236}">
                <a16:creationId xmlns:a16="http://schemas.microsoft.com/office/drawing/2014/main" id="{82CBCD1F-E38F-5F40-A3CE-8BD63171B54C}"/>
              </a:ext>
            </a:extLst>
          </p:cNvPr>
          <p:cNvSpPr>
            <a:spLocks noGrp="1"/>
          </p:cNvSpPr>
          <p:nvPr>
            <p:ph type="subTitle" idx="1"/>
          </p:nvPr>
        </p:nvSpPr>
        <p:spPr>
          <a:xfrm>
            <a:off x="820420" y="3602038"/>
            <a:ext cx="11206480" cy="1655762"/>
          </a:xfrm>
        </p:spPr>
        <p:txBody>
          <a:bodyPr/>
          <a:lstStyle>
            <a:lvl1pPr marL="0" indent="0" algn="l">
              <a:buNone/>
              <a:defRPr sz="240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Footer Placeholder 4">
            <a:extLst>
              <a:ext uri="{FF2B5EF4-FFF2-40B4-BE49-F238E27FC236}">
                <a16:creationId xmlns:a16="http://schemas.microsoft.com/office/drawing/2014/main" id="{28B14A1E-952B-1341-927A-E942C7544EB5}"/>
              </a:ext>
            </a:extLst>
          </p:cNvPr>
          <p:cNvSpPr>
            <a:spLocks noGrp="1"/>
          </p:cNvSpPr>
          <p:nvPr>
            <p:ph type="ftr" sz="quarter" idx="3"/>
          </p:nvPr>
        </p:nvSpPr>
        <p:spPr>
          <a:xfrm>
            <a:off x="838200" y="6311900"/>
            <a:ext cx="5257800" cy="409575"/>
          </a:xfrm>
          <a:prstGeom prst="rect">
            <a:avLst/>
          </a:prstGeom>
        </p:spPr>
        <p:txBody>
          <a:bodyPr/>
          <a:lstStyle>
            <a:lvl1pPr algn="l">
              <a:defRPr sz="1200">
                <a:solidFill>
                  <a:schemeClr val="tx1"/>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pic>
        <p:nvPicPr>
          <p:cNvPr id="12" name="Picture 11" descr="Text&#10;&#10;Description automatically generated with medium confidence">
            <a:extLst>
              <a:ext uri="{FF2B5EF4-FFF2-40B4-BE49-F238E27FC236}">
                <a16:creationId xmlns:a16="http://schemas.microsoft.com/office/drawing/2014/main" id="{705FBA36-CA51-D34A-8008-CECBBA027E7F}"/>
              </a:ext>
            </a:extLst>
          </p:cNvPr>
          <p:cNvPicPr>
            <a:picLocks noChangeAspect="1"/>
          </p:cNvPicPr>
          <p:nvPr userDrawn="1"/>
        </p:nvPicPr>
        <p:blipFill>
          <a:blip r:embed="rId3"/>
          <a:stretch>
            <a:fillRect/>
          </a:stretch>
        </p:blipFill>
        <p:spPr>
          <a:xfrm>
            <a:off x="8843376" y="4978089"/>
            <a:ext cx="5949863" cy="1613522"/>
          </a:xfrm>
          <a:prstGeom prst="rect">
            <a:avLst/>
          </a:prstGeom>
        </p:spPr>
      </p:pic>
    </p:spTree>
    <p:extLst>
      <p:ext uri="{BB962C8B-B14F-4D97-AF65-F5344CB8AC3E}">
        <p14:creationId xmlns:p14="http://schemas.microsoft.com/office/powerpoint/2010/main" val="25522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011A-DC6D-854D-BDB8-3B22F924D7D0}"/>
              </a:ext>
            </a:extLst>
          </p:cNvPr>
          <p:cNvSpPr>
            <a:spLocks noGrp="1"/>
          </p:cNvSpPr>
          <p:nvPr>
            <p:ph type="title" hasCustomPrompt="1"/>
          </p:nvPr>
        </p:nvSpPr>
        <p:spPr/>
        <p:txBody>
          <a:bodyPr anchor="ctr"/>
          <a:lstStyle>
            <a:lvl1pPr>
              <a:defRPr>
                <a:solidFill>
                  <a:srgbClr val="002A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655E346-2FD5-6B41-AFFC-94B5960E4ADD}"/>
              </a:ext>
            </a:extLst>
          </p:cNvPr>
          <p:cNvSpPr>
            <a:spLocks noGrp="1"/>
          </p:cNvSpPr>
          <p:nvPr>
            <p:ph idx="1"/>
          </p:nvPr>
        </p:nvSpPr>
        <p:spPr/>
        <p:txBody>
          <a:bodyPr/>
          <a:lstStyle>
            <a:lvl1pPr>
              <a:defRPr>
                <a:solidFill>
                  <a:srgbClr val="002A64"/>
                </a:solidFill>
              </a:defRPr>
            </a:lvl1pPr>
            <a:lvl2pPr>
              <a:defRPr>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72D8BE7B-B1F1-E34F-86A6-A3E36C7B853D}"/>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2A64"/>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spTree>
    <p:extLst>
      <p:ext uri="{BB962C8B-B14F-4D97-AF65-F5344CB8AC3E}">
        <p14:creationId xmlns:p14="http://schemas.microsoft.com/office/powerpoint/2010/main" val="3709422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C3FB-AD6D-9142-9064-8A83272AE488}"/>
              </a:ext>
            </a:extLst>
          </p:cNvPr>
          <p:cNvSpPr>
            <a:spLocks noGrp="1"/>
          </p:cNvSpPr>
          <p:nvPr>
            <p:ph type="title"/>
          </p:nvPr>
        </p:nvSpPr>
        <p:spPr>
          <a:xfrm>
            <a:off x="831850" y="2787106"/>
            <a:ext cx="10515600" cy="1133475"/>
          </a:xfrm>
        </p:spPr>
        <p:txBody>
          <a:bodyPr anchor="b">
            <a:normAutofit/>
          </a:bodyPr>
          <a:lstStyle>
            <a:lvl1pPr>
              <a:defRPr sz="4800">
                <a:solidFill>
                  <a:srgbClr val="002A6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301D9F4-EF06-9C45-AA7B-745EFF17C1A7}"/>
              </a:ext>
            </a:extLst>
          </p:cNvPr>
          <p:cNvSpPr>
            <a:spLocks noGrp="1"/>
          </p:cNvSpPr>
          <p:nvPr>
            <p:ph type="body" idx="1"/>
          </p:nvPr>
        </p:nvSpPr>
        <p:spPr>
          <a:xfrm>
            <a:off x="831850" y="3947569"/>
            <a:ext cx="10515600" cy="1500187"/>
          </a:xfrm>
        </p:spPr>
        <p:txBody>
          <a:bodyPr/>
          <a:lstStyle>
            <a:lvl1pPr marL="0" indent="0">
              <a:buNone/>
              <a:defRPr sz="2400">
                <a:solidFill>
                  <a:srgbClr val="002A6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Footer Placeholder 4">
            <a:extLst>
              <a:ext uri="{FF2B5EF4-FFF2-40B4-BE49-F238E27FC236}">
                <a16:creationId xmlns:a16="http://schemas.microsoft.com/office/drawing/2014/main" id="{8260E968-C9F3-EE47-81E1-77BEB02E2319}"/>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3EAB"/>
                </a:solidFill>
                <a:latin typeface="Century Gothic" panose="020B0502020202020204" pitchFamily="34" charset="0"/>
              </a:defRPr>
            </a:lvl1pPr>
          </a:lstStyle>
          <a:p>
            <a:r>
              <a:rPr lang="en-US" dirty="0"/>
              <a:t> </a:t>
            </a:r>
            <a:r>
              <a:rPr lang="en-US" dirty="0">
                <a:solidFill>
                  <a:srgbClr val="002A64"/>
                </a:solidFill>
              </a:rPr>
              <a:t>PRESENTATION TITLE HERE   |  CONFIDENTIAL  | PAGE </a:t>
            </a:r>
            <a:fld id="{D1F3D7C6-614A-6649-BF80-2212C1A2C1E9}" type="slidenum">
              <a:rPr lang="en-US" smtClean="0">
                <a:solidFill>
                  <a:srgbClr val="002A64"/>
                </a:solidFill>
              </a:rPr>
              <a:pPr/>
              <a:t>‹#›</a:t>
            </a:fld>
            <a:r>
              <a:rPr lang="en-US" dirty="0">
                <a:solidFill>
                  <a:srgbClr val="002A64"/>
                </a:solidFill>
              </a:rPr>
              <a:t> </a:t>
            </a:r>
          </a:p>
        </p:txBody>
      </p:sp>
    </p:spTree>
    <p:extLst>
      <p:ext uri="{BB962C8B-B14F-4D97-AF65-F5344CB8AC3E}">
        <p14:creationId xmlns:p14="http://schemas.microsoft.com/office/powerpoint/2010/main" val="408702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9A928-42F0-0545-812E-FD69459E996C}"/>
              </a:ext>
            </a:extLst>
          </p:cNvPr>
          <p:cNvSpPr>
            <a:spLocks noGrp="1"/>
          </p:cNvSpPr>
          <p:nvPr>
            <p:ph type="title" hasCustomPrompt="1"/>
          </p:nvPr>
        </p:nvSpPr>
        <p:spPr/>
        <p:txBody>
          <a:bodyPr anchor="ctr"/>
          <a:lstStyle>
            <a:lvl1pPr>
              <a:defRPr>
                <a:solidFill>
                  <a:srgbClr val="002A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F413ADF-A4DC-B840-97A5-144E1582E591}"/>
              </a:ext>
            </a:extLst>
          </p:cNvPr>
          <p:cNvSpPr>
            <a:spLocks noGrp="1"/>
          </p:cNvSpPr>
          <p:nvPr>
            <p:ph sz="half" idx="1"/>
          </p:nvPr>
        </p:nvSpPr>
        <p:spPr>
          <a:xfrm>
            <a:off x="838200" y="1825625"/>
            <a:ext cx="5181600" cy="4351338"/>
          </a:xfrm>
        </p:spPr>
        <p:txBody>
          <a:bodyPr/>
          <a:lstStyle>
            <a:lvl1pPr>
              <a:defRPr>
                <a:solidFill>
                  <a:srgbClr val="002A64"/>
                </a:solidFill>
              </a:defRPr>
            </a:lvl1pPr>
            <a:lvl2pPr>
              <a:defRPr>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E0DB909-D958-E54D-AC3B-BB29C19F8569}"/>
              </a:ext>
            </a:extLst>
          </p:cNvPr>
          <p:cNvSpPr>
            <a:spLocks noGrp="1"/>
          </p:cNvSpPr>
          <p:nvPr>
            <p:ph sz="half" idx="2"/>
          </p:nvPr>
        </p:nvSpPr>
        <p:spPr>
          <a:xfrm>
            <a:off x="6172200" y="1825625"/>
            <a:ext cx="5181600" cy="4351338"/>
          </a:xfrm>
        </p:spPr>
        <p:txBody>
          <a:bodyPr/>
          <a:lstStyle>
            <a:lvl1pPr>
              <a:defRPr>
                <a:solidFill>
                  <a:srgbClr val="002A64"/>
                </a:solidFill>
              </a:defRPr>
            </a:lvl1pPr>
            <a:lvl2pPr>
              <a:defRPr>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1111ECD3-4DD7-4343-9AF9-53E56C2F814E}"/>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3EAB"/>
                </a:solidFill>
                <a:latin typeface="Century Gothic" panose="020B0502020202020204" pitchFamily="34" charset="0"/>
              </a:defRPr>
            </a:lvl1pPr>
          </a:lstStyle>
          <a:p>
            <a:r>
              <a:rPr lang="en-US" dirty="0"/>
              <a:t> </a:t>
            </a:r>
            <a:r>
              <a:rPr lang="en-US" dirty="0">
                <a:solidFill>
                  <a:srgbClr val="002A64"/>
                </a:solidFill>
              </a:rPr>
              <a:t>PRESENTATION TITLE HERE   |  CONFIDENTIAL  | PAGE </a:t>
            </a:r>
            <a:fld id="{D1F3D7C6-614A-6649-BF80-2212C1A2C1E9}" type="slidenum">
              <a:rPr lang="en-US" smtClean="0">
                <a:solidFill>
                  <a:srgbClr val="002A64"/>
                </a:solidFill>
              </a:rPr>
              <a:pPr/>
              <a:t>‹#›</a:t>
            </a:fld>
            <a:r>
              <a:rPr lang="en-US" dirty="0">
                <a:solidFill>
                  <a:srgbClr val="002A64"/>
                </a:solidFill>
              </a:rPr>
              <a:t> </a:t>
            </a:r>
          </a:p>
        </p:txBody>
      </p:sp>
    </p:spTree>
    <p:extLst>
      <p:ext uri="{BB962C8B-B14F-4D97-AF65-F5344CB8AC3E}">
        <p14:creationId xmlns:p14="http://schemas.microsoft.com/office/powerpoint/2010/main" val="225635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988A6E-47B2-3A4F-821B-9901E3A8D435}"/>
              </a:ext>
            </a:extLst>
          </p:cNvPr>
          <p:cNvSpPr>
            <a:spLocks noGrp="1"/>
          </p:cNvSpPr>
          <p:nvPr>
            <p:ph type="body" idx="1"/>
          </p:nvPr>
        </p:nvSpPr>
        <p:spPr>
          <a:xfrm>
            <a:off x="839788" y="1681163"/>
            <a:ext cx="5157787" cy="823912"/>
          </a:xfrm>
        </p:spPr>
        <p:txBody>
          <a:bodyPr anchor="b"/>
          <a:lstStyle>
            <a:lvl1pPr marL="0" indent="0">
              <a:buNone/>
              <a:defRPr sz="2400" b="1">
                <a:solidFill>
                  <a:srgbClr val="002A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0DDEDA1-8A2F-BC40-A23A-FC84EF97D406}"/>
              </a:ext>
            </a:extLst>
          </p:cNvPr>
          <p:cNvSpPr>
            <a:spLocks noGrp="1"/>
          </p:cNvSpPr>
          <p:nvPr>
            <p:ph sz="half" idx="2"/>
          </p:nvPr>
        </p:nvSpPr>
        <p:spPr>
          <a:xfrm>
            <a:off x="839788" y="2505075"/>
            <a:ext cx="5157787" cy="3684588"/>
          </a:xfrm>
        </p:spPr>
        <p:txBody>
          <a:bodyPr/>
          <a:lstStyle>
            <a:lvl1pPr>
              <a:defRPr sz="2400">
                <a:solidFill>
                  <a:srgbClr val="002A64"/>
                </a:solidFill>
              </a:defRPr>
            </a:lvl1pPr>
            <a:lvl2pPr>
              <a:defRPr sz="2200">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CA587DD-67AF-9946-9D37-FC96926158AB}"/>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A6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90669F49-2837-4E42-9684-1A68A08F825C}"/>
              </a:ext>
            </a:extLst>
          </p:cNvPr>
          <p:cNvSpPr>
            <a:spLocks noGrp="1"/>
          </p:cNvSpPr>
          <p:nvPr>
            <p:ph sz="quarter" idx="4"/>
          </p:nvPr>
        </p:nvSpPr>
        <p:spPr>
          <a:xfrm>
            <a:off x="6172200" y="2505075"/>
            <a:ext cx="5183188" cy="3684588"/>
          </a:xfrm>
        </p:spPr>
        <p:txBody>
          <a:bodyPr/>
          <a:lstStyle>
            <a:lvl1pPr>
              <a:defRPr sz="2400">
                <a:solidFill>
                  <a:srgbClr val="002A64"/>
                </a:solidFill>
              </a:defRPr>
            </a:lvl1pPr>
            <a:lvl2pPr>
              <a:defRPr sz="2200">
                <a:solidFill>
                  <a:srgbClr val="002A64"/>
                </a:solidFill>
              </a:defRPr>
            </a:lvl2pPr>
            <a:lvl3pPr>
              <a:defRPr>
                <a:solidFill>
                  <a:srgbClr val="002A64"/>
                </a:solidFill>
              </a:defRPr>
            </a:lvl3pPr>
            <a:lvl4pPr>
              <a:defRPr>
                <a:solidFill>
                  <a:srgbClr val="002A64"/>
                </a:solidFill>
              </a:defRPr>
            </a:lvl4pPr>
            <a:lvl5pPr>
              <a:defRPr>
                <a:solidFill>
                  <a:srgbClr val="002A64"/>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2BBE3FFF-D614-5149-9A97-C1EA70E863E5}"/>
              </a:ext>
            </a:extLst>
          </p:cNvPr>
          <p:cNvSpPr>
            <a:spLocks noGrp="1"/>
          </p:cNvSpPr>
          <p:nvPr>
            <p:ph type="ftr" sz="quarter" idx="10"/>
          </p:nvPr>
        </p:nvSpPr>
        <p:spPr>
          <a:xfrm>
            <a:off x="838200" y="6311900"/>
            <a:ext cx="5257800" cy="409575"/>
          </a:xfrm>
          <a:prstGeom prst="rect">
            <a:avLst/>
          </a:prstGeom>
        </p:spPr>
        <p:txBody>
          <a:bodyPr/>
          <a:lstStyle>
            <a:lvl1pPr algn="l">
              <a:defRPr sz="1200">
                <a:solidFill>
                  <a:srgbClr val="003EAB"/>
                </a:solidFill>
                <a:latin typeface="Century Gothic" panose="020B0502020202020204" pitchFamily="34" charset="0"/>
              </a:defRPr>
            </a:lvl1pPr>
          </a:lstStyle>
          <a:p>
            <a:r>
              <a:rPr lang="en-US" dirty="0"/>
              <a:t> </a:t>
            </a:r>
            <a:r>
              <a:rPr lang="en-US" dirty="0">
                <a:solidFill>
                  <a:srgbClr val="002A64"/>
                </a:solidFill>
              </a:rPr>
              <a:t>PRESENTATION TITLE HERE   |  CONFIDENTIAL  | PAGE </a:t>
            </a:r>
            <a:fld id="{D1F3D7C6-614A-6649-BF80-2212C1A2C1E9}" type="slidenum">
              <a:rPr lang="en-US" smtClean="0">
                <a:solidFill>
                  <a:srgbClr val="002A64"/>
                </a:solidFill>
              </a:rPr>
              <a:pPr/>
              <a:t>‹#›</a:t>
            </a:fld>
            <a:r>
              <a:rPr lang="en-US" dirty="0">
                <a:solidFill>
                  <a:srgbClr val="002A64"/>
                </a:solidFill>
              </a:rPr>
              <a:t> </a:t>
            </a:r>
          </a:p>
        </p:txBody>
      </p:sp>
      <p:sp>
        <p:nvSpPr>
          <p:cNvPr id="11" name="Title 1">
            <a:extLst>
              <a:ext uri="{FF2B5EF4-FFF2-40B4-BE49-F238E27FC236}">
                <a16:creationId xmlns:a16="http://schemas.microsoft.com/office/drawing/2014/main" id="{2B644047-5E8C-634A-8ACB-0FAE9ACA63DC}"/>
              </a:ext>
            </a:extLst>
          </p:cNvPr>
          <p:cNvSpPr>
            <a:spLocks noGrp="1"/>
          </p:cNvSpPr>
          <p:nvPr>
            <p:ph type="title" hasCustomPrompt="1"/>
          </p:nvPr>
        </p:nvSpPr>
        <p:spPr>
          <a:xfrm>
            <a:off x="838200" y="502912"/>
            <a:ext cx="10515600" cy="1178252"/>
          </a:xfrm>
        </p:spPr>
        <p:txBody>
          <a:bodyPr anchor="ctr"/>
          <a:lstStyle>
            <a:lvl1pPr>
              <a:defRPr>
                <a:solidFill>
                  <a:srgbClr val="183668"/>
                </a:solidFill>
              </a:defRPr>
            </a:lvl1pPr>
          </a:lstStyle>
          <a:p>
            <a:r>
              <a:rPr lang="en-US" dirty="0"/>
              <a:t>CLICK TO EDIT MASTER TITLE STYLE</a:t>
            </a:r>
          </a:p>
        </p:txBody>
      </p:sp>
    </p:spTree>
    <p:extLst>
      <p:ext uri="{BB962C8B-B14F-4D97-AF65-F5344CB8AC3E}">
        <p14:creationId xmlns:p14="http://schemas.microsoft.com/office/powerpoint/2010/main" val="4198492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B9072-EE01-9343-8087-4208BADEF43A}"/>
              </a:ext>
            </a:extLst>
          </p:cNvPr>
          <p:cNvSpPr>
            <a:spLocks noGrp="1"/>
          </p:cNvSpPr>
          <p:nvPr>
            <p:ph type="title" hasCustomPrompt="1"/>
          </p:nvPr>
        </p:nvSpPr>
        <p:spPr/>
        <p:txBody>
          <a:bodyPr anchor="ctr"/>
          <a:lstStyle>
            <a:lvl1pPr>
              <a:defRPr>
                <a:solidFill>
                  <a:srgbClr val="002A64"/>
                </a:solidFill>
              </a:defRPr>
            </a:lvl1pPr>
          </a:lstStyle>
          <a:p>
            <a:r>
              <a:rPr lang="en-US" dirty="0"/>
              <a:t>CLICK TO EDIT MASTER TITLE STYLE</a:t>
            </a:r>
          </a:p>
        </p:txBody>
      </p:sp>
    </p:spTree>
    <p:extLst>
      <p:ext uri="{BB962C8B-B14F-4D97-AF65-F5344CB8AC3E}">
        <p14:creationId xmlns:p14="http://schemas.microsoft.com/office/powerpoint/2010/main" val="135382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B9BBA55-5E74-DD4F-9B12-D0ABF0EF46C2}"/>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2A64"/>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spTree>
    <p:extLst>
      <p:ext uri="{BB962C8B-B14F-4D97-AF65-F5344CB8AC3E}">
        <p14:creationId xmlns:p14="http://schemas.microsoft.com/office/powerpoint/2010/main" val="163404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03EE-798F-FC4C-889F-EA5F5D576AEB}"/>
              </a:ext>
            </a:extLst>
          </p:cNvPr>
          <p:cNvSpPr>
            <a:spLocks noGrp="1"/>
          </p:cNvSpPr>
          <p:nvPr>
            <p:ph type="title"/>
          </p:nvPr>
        </p:nvSpPr>
        <p:spPr>
          <a:xfrm>
            <a:off x="839788" y="519830"/>
            <a:ext cx="3932237" cy="1600200"/>
          </a:xfrm>
        </p:spPr>
        <p:txBody>
          <a:bodyPr anchor="ctr">
            <a:normAutofit/>
          </a:bodyPr>
          <a:lstStyle>
            <a:lvl1pPr>
              <a:defRPr sz="3200">
                <a:solidFill>
                  <a:srgbClr val="002A6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8999AB4-9EC4-6F4C-B8DB-DDFA328F1B64}"/>
              </a:ext>
            </a:extLst>
          </p:cNvPr>
          <p:cNvSpPr>
            <a:spLocks noGrp="1"/>
          </p:cNvSpPr>
          <p:nvPr>
            <p:ph idx="1"/>
          </p:nvPr>
        </p:nvSpPr>
        <p:spPr>
          <a:xfrm>
            <a:off x="5183188" y="609600"/>
            <a:ext cx="6172200" cy="4873625"/>
          </a:xfrm>
        </p:spPr>
        <p:txBody>
          <a:bodyPr/>
          <a:lstStyle>
            <a:lvl1pPr>
              <a:defRPr sz="2400">
                <a:solidFill>
                  <a:srgbClr val="002A64"/>
                </a:solidFill>
              </a:defRPr>
            </a:lvl1pPr>
            <a:lvl2pPr>
              <a:defRPr sz="2200">
                <a:solidFill>
                  <a:srgbClr val="002A64"/>
                </a:solidFill>
              </a:defRPr>
            </a:lvl2pPr>
            <a:lvl3pPr>
              <a:defRPr sz="2000">
                <a:solidFill>
                  <a:srgbClr val="002A64"/>
                </a:solidFill>
              </a:defRPr>
            </a:lvl3pPr>
            <a:lvl4pPr>
              <a:defRPr sz="1800">
                <a:solidFill>
                  <a:srgbClr val="002A64"/>
                </a:solidFill>
              </a:defRPr>
            </a:lvl4pPr>
            <a:lvl5pPr>
              <a:defRPr sz="1600">
                <a:solidFill>
                  <a:srgbClr val="002A64"/>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BA2928C-1835-D343-ADAE-BEDFBFB09B6B}"/>
              </a:ext>
            </a:extLst>
          </p:cNvPr>
          <p:cNvSpPr>
            <a:spLocks noGrp="1"/>
          </p:cNvSpPr>
          <p:nvPr>
            <p:ph type="body" sz="half" idx="2"/>
          </p:nvPr>
        </p:nvSpPr>
        <p:spPr>
          <a:xfrm>
            <a:off x="839788" y="21717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Footer Placeholder 4">
            <a:extLst>
              <a:ext uri="{FF2B5EF4-FFF2-40B4-BE49-F238E27FC236}">
                <a16:creationId xmlns:a16="http://schemas.microsoft.com/office/drawing/2014/main" id="{57998380-86D7-3240-B0AE-10491236038A}"/>
              </a:ext>
            </a:extLst>
          </p:cNvPr>
          <p:cNvSpPr>
            <a:spLocks noGrp="1"/>
          </p:cNvSpPr>
          <p:nvPr>
            <p:ph type="ftr" sz="quarter" idx="3"/>
          </p:nvPr>
        </p:nvSpPr>
        <p:spPr>
          <a:xfrm>
            <a:off x="838200" y="6311900"/>
            <a:ext cx="5257800" cy="409575"/>
          </a:xfrm>
          <a:prstGeom prst="rect">
            <a:avLst/>
          </a:prstGeom>
        </p:spPr>
        <p:txBody>
          <a:bodyPr/>
          <a:lstStyle>
            <a:lvl1pPr algn="l">
              <a:defRPr sz="1200">
                <a:solidFill>
                  <a:srgbClr val="002A64"/>
                </a:solidFill>
                <a:latin typeface="Century Gothic" panose="020B0502020202020204" pitchFamily="34" charset="0"/>
              </a:defRPr>
            </a:lvl1pPr>
          </a:lstStyle>
          <a:p>
            <a:r>
              <a:rPr lang="en-US" dirty="0"/>
              <a:t> PRESENTATION TITLE HERE   |  CONFIDENTIAL  | PAGE </a:t>
            </a:r>
            <a:fld id="{D1F3D7C6-614A-6649-BF80-2212C1A2C1E9}" type="slidenum">
              <a:rPr lang="en-US" smtClean="0"/>
              <a:pPr/>
              <a:t>‹#›</a:t>
            </a:fld>
            <a:r>
              <a:rPr lang="en-US" dirty="0"/>
              <a:t> </a:t>
            </a:r>
          </a:p>
        </p:txBody>
      </p:sp>
    </p:spTree>
    <p:extLst>
      <p:ext uri="{BB962C8B-B14F-4D97-AF65-F5344CB8AC3E}">
        <p14:creationId xmlns:p14="http://schemas.microsoft.com/office/powerpoint/2010/main" val="1646078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27C2E3-163E-F247-9F4E-07BFFE3781A6}"/>
              </a:ext>
            </a:extLst>
          </p:cNvPr>
          <p:cNvSpPr>
            <a:spLocks noGrp="1"/>
          </p:cNvSpPr>
          <p:nvPr>
            <p:ph type="title"/>
          </p:nvPr>
        </p:nvSpPr>
        <p:spPr>
          <a:xfrm>
            <a:off x="838200" y="502911"/>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ADEF192-BCCA-D84B-8B75-6A2A1028E0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hart, waterfall chart&#10;&#10;Description automatically generated">
            <a:extLst>
              <a:ext uri="{FF2B5EF4-FFF2-40B4-BE49-F238E27FC236}">
                <a16:creationId xmlns:a16="http://schemas.microsoft.com/office/drawing/2014/main" id="{527B0A1E-95DB-0140-8B0E-C907CC133C88}"/>
              </a:ext>
            </a:extLst>
          </p:cNvPr>
          <p:cNvPicPr>
            <a:picLocks noChangeAspect="1"/>
          </p:cNvPicPr>
          <p:nvPr userDrawn="1"/>
        </p:nvPicPr>
        <p:blipFill rotWithShape="1">
          <a:blip r:embed="rId10"/>
          <a:srcRect b="94028"/>
          <a:stretch/>
        </p:blipFill>
        <p:spPr>
          <a:xfrm>
            <a:off x="0" y="0"/>
            <a:ext cx="12192000" cy="409575"/>
          </a:xfrm>
          <a:prstGeom prst="rect">
            <a:avLst/>
          </a:prstGeom>
        </p:spPr>
      </p:pic>
    </p:spTree>
    <p:extLst>
      <p:ext uri="{BB962C8B-B14F-4D97-AF65-F5344CB8AC3E}">
        <p14:creationId xmlns:p14="http://schemas.microsoft.com/office/powerpoint/2010/main" val="1020423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3200" b="1" i="0" kern="1200">
          <a:solidFill>
            <a:srgbClr val="002A64"/>
          </a:solidFill>
          <a:latin typeface="Century Gothic" panose="020B05020202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rgbClr val="002A64"/>
          </a:solidFill>
          <a:latin typeface="Century Gothic" panose="020B0502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rgbClr val="002A64"/>
          </a:solidFill>
          <a:latin typeface="Century Gothic" panose="020B0502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rgbClr val="002A64"/>
          </a:solidFill>
          <a:latin typeface="Century Gothic" panose="020B0502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rgbClr val="002A64"/>
          </a:solidFill>
          <a:latin typeface="Century Gothic" panose="020B0502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rgbClr val="002A6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504" userDrawn="1">
          <p15:clr>
            <a:srgbClr val="F26B43"/>
          </p15:clr>
        </p15:guide>
        <p15:guide id="4" orient="horz" pos="1368" userDrawn="1">
          <p15:clr>
            <a:srgbClr val="F26B43"/>
          </p15:clr>
        </p15:guide>
        <p15:guide id="5" orient="horz" pos="4104" userDrawn="1">
          <p15:clr>
            <a:srgbClr val="F26B43"/>
          </p15:clr>
        </p15:guide>
        <p15:guide id="6" orient="horz" pos="3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pexels.com/photo/close-up-photo-of-water-drop-989959/" TargetMode="External"/><Relationship Id="rId2" Type="http://schemas.openxmlformats.org/officeDocument/2006/relationships/image" Target="../media/image7.jpe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8DE5-54F2-B04C-9ABF-B60F3DF42748}"/>
              </a:ext>
            </a:extLst>
          </p:cNvPr>
          <p:cNvSpPr>
            <a:spLocks noGrp="1"/>
          </p:cNvSpPr>
          <p:nvPr>
            <p:ph type="ctrTitle"/>
          </p:nvPr>
        </p:nvSpPr>
        <p:spPr>
          <a:xfrm>
            <a:off x="492760" y="2926104"/>
            <a:ext cx="11206480" cy="1855453"/>
          </a:xfrm>
        </p:spPr>
        <p:txBody>
          <a:bodyPr>
            <a:normAutofit fontScale="90000"/>
          </a:bodyPr>
          <a:lstStyle/>
          <a:p>
            <a:r>
              <a:rPr lang="en-US" sz="8000" dirty="0"/>
              <a:t>South Orange </a:t>
            </a:r>
            <a:br>
              <a:rPr lang="en-US" sz="8000" dirty="0"/>
            </a:br>
            <a:r>
              <a:rPr lang="en-US" sz="8000" dirty="0"/>
              <a:t>Water Utility Sale</a:t>
            </a:r>
            <a:endParaRPr lang="en-US" sz="6000" dirty="0"/>
          </a:p>
        </p:txBody>
      </p:sp>
      <p:sp>
        <p:nvSpPr>
          <p:cNvPr id="4" name="Subtitle 2">
            <a:extLst>
              <a:ext uri="{FF2B5EF4-FFF2-40B4-BE49-F238E27FC236}">
                <a16:creationId xmlns:a16="http://schemas.microsoft.com/office/drawing/2014/main" id="{B4B60F5E-AAE5-EA48-8684-760FC6D38138}"/>
              </a:ext>
            </a:extLst>
          </p:cNvPr>
          <p:cNvSpPr txBox="1">
            <a:spLocks/>
          </p:cNvSpPr>
          <p:nvPr/>
        </p:nvSpPr>
        <p:spPr>
          <a:xfrm>
            <a:off x="492760" y="5375117"/>
            <a:ext cx="11206480" cy="86665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Century Gothic" panose="020B0502020202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rgbClr val="003EAB"/>
                </a:solidFill>
                <a:latin typeface="Century Gothic" panose="020B0502020202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rgbClr val="003EAB"/>
                </a:solidFill>
                <a:latin typeface="Century Gothic" panose="020B0502020202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rgbClr val="003EAB"/>
                </a:solidFill>
                <a:latin typeface="Century Gothic" panose="020B0502020202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rgbClr val="003EAB"/>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COMMUNITY MEETING</a:t>
            </a:r>
          </a:p>
          <a:p>
            <a:r>
              <a:rPr lang="en-US" dirty="0"/>
              <a:t>WEDNESDAY, SEPTEMBER 25, 2024</a:t>
            </a:r>
          </a:p>
        </p:txBody>
      </p:sp>
      <p:pic>
        <p:nvPicPr>
          <p:cNvPr id="7" name="Picture 6" descr="A blue waves on a white background&#10;&#10;Description automatically generated">
            <a:extLst>
              <a:ext uri="{FF2B5EF4-FFF2-40B4-BE49-F238E27FC236}">
                <a16:creationId xmlns:a16="http://schemas.microsoft.com/office/drawing/2014/main" id="{CB76B366-4013-1A21-7BC9-012DB884D078}"/>
              </a:ext>
            </a:extLst>
          </p:cNvPr>
          <p:cNvPicPr>
            <a:picLocks noChangeAspect="1"/>
          </p:cNvPicPr>
          <p:nvPr/>
        </p:nvPicPr>
        <p:blipFill>
          <a:blip r:embed="rId2"/>
          <a:srcRect t="52170"/>
          <a:stretch/>
        </p:blipFill>
        <p:spPr>
          <a:xfrm>
            <a:off x="0" y="0"/>
            <a:ext cx="12192000" cy="2332545"/>
          </a:xfrm>
          <a:prstGeom prst="rect">
            <a:avLst/>
          </a:prstGeom>
        </p:spPr>
      </p:pic>
      <p:sp>
        <p:nvSpPr>
          <p:cNvPr id="10" name="Rectangle 9">
            <a:extLst>
              <a:ext uri="{FF2B5EF4-FFF2-40B4-BE49-F238E27FC236}">
                <a16:creationId xmlns:a16="http://schemas.microsoft.com/office/drawing/2014/main" id="{F94B86D2-7F7B-412C-97FB-A5DD61B4EC7F}"/>
              </a:ext>
            </a:extLst>
          </p:cNvPr>
          <p:cNvSpPr/>
          <p:nvPr/>
        </p:nvSpPr>
        <p:spPr>
          <a:xfrm>
            <a:off x="0" y="2219820"/>
            <a:ext cx="12192000" cy="145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822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OPERATIONS &amp; MAINTENANCE (cont’d)</a:t>
            </a:r>
          </a:p>
        </p:txBody>
      </p:sp>
      <p:sp>
        <p:nvSpPr>
          <p:cNvPr id="4" name="TextBox 3">
            <a:extLst>
              <a:ext uri="{FF2B5EF4-FFF2-40B4-BE49-F238E27FC236}">
                <a16:creationId xmlns:a16="http://schemas.microsoft.com/office/drawing/2014/main" id="{35DEA632-5526-2D95-D502-7C84D445EDA4}"/>
              </a:ext>
            </a:extLst>
          </p:cNvPr>
          <p:cNvSpPr txBox="1"/>
          <p:nvPr/>
        </p:nvSpPr>
        <p:spPr>
          <a:xfrm>
            <a:off x="834392" y="1622590"/>
            <a:ext cx="6096000"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Since 2016 </a:t>
            </a:r>
          </a:p>
          <a:p>
            <a:endParaRPr lang="en-US" dirty="0"/>
          </a:p>
        </p:txBody>
      </p:sp>
      <p:sp>
        <p:nvSpPr>
          <p:cNvPr id="5" name="TextBox 4">
            <a:extLst>
              <a:ext uri="{FF2B5EF4-FFF2-40B4-BE49-F238E27FC236}">
                <a16:creationId xmlns:a16="http://schemas.microsoft.com/office/drawing/2014/main" id="{16B2EFD2-FAE0-F1F5-5B3B-A1C2D5238F56}"/>
              </a:ext>
            </a:extLst>
          </p:cNvPr>
          <p:cNvSpPr txBox="1"/>
          <p:nvPr/>
        </p:nvSpPr>
        <p:spPr>
          <a:xfrm>
            <a:off x="698292" y="2071779"/>
            <a:ext cx="6525836" cy="4289892"/>
          </a:xfrm>
          <a:prstGeom prst="rect">
            <a:avLst/>
          </a:prstGeom>
          <a:noFill/>
        </p:spPr>
        <p:txBody>
          <a:bodyPr wrap="square" rtlCol="0">
            <a:spAutoFit/>
          </a:bodyPr>
          <a:lstStyle/>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In 2016, the Village terminated EOWC contract</a:t>
            </a:r>
          </a:p>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The Village engaged NJAW to provide bulk water supply (up to 60 years) and all O&amp;M (10 years)</a:t>
            </a:r>
          </a:p>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Village outsources infrastructure engineering, repairs, replacements, and work</a:t>
            </a:r>
          </a:p>
          <a:p>
            <a:pPr marL="457200" lvl="2" indent="-285750">
              <a:spcAft>
                <a:spcPts val="6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Village employees</a:t>
            </a:r>
          </a:p>
          <a:p>
            <a:pPr marL="971550" lvl="3" indent="-342900">
              <a:buFont typeface="Courier New" panose="02070309020205020404" pitchFamily="49" charset="0"/>
              <a:buChar char="o"/>
            </a:pPr>
            <a:r>
              <a:rPr lang="en-US" sz="2100" dirty="0">
                <a:solidFill>
                  <a:srgbClr val="002A64"/>
                </a:solidFill>
                <a:latin typeface="Century Gothic" panose="020B0502020202020204" pitchFamily="34" charset="0"/>
              </a:rPr>
              <a:t>Part-time water utility administrator</a:t>
            </a:r>
          </a:p>
          <a:p>
            <a:pPr marL="971550" lvl="3" indent="-342900">
              <a:buFont typeface="Courier New" panose="02070309020205020404" pitchFamily="49" charset="0"/>
              <a:buChar char="o"/>
            </a:pPr>
            <a:r>
              <a:rPr lang="en-US" sz="2100" dirty="0">
                <a:solidFill>
                  <a:srgbClr val="002A64"/>
                </a:solidFill>
                <a:latin typeface="Century Gothic" panose="020B0502020202020204" pitchFamily="34" charset="0"/>
              </a:rPr>
              <a:t>Share of other employees’ time (1.25 FTE)</a:t>
            </a:r>
          </a:p>
          <a:p>
            <a:pPr marL="457200" lvl="2" indent="-285750">
              <a:lnSpc>
                <a:spcPct val="80000"/>
              </a:lnSpc>
              <a:spcBef>
                <a:spcPts val="1100"/>
              </a:spcBef>
              <a:spcAft>
                <a:spcPts val="1800"/>
              </a:spcAft>
              <a:buFont typeface="Arial" panose="020B0604020202020204" pitchFamily="34" charset="0"/>
              <a:buChar char="•"/>
            </a:pPr>
            <a:r>
              <a:rPr lang="en-US" sz="2100" kern="100" dirty="0">
                <a:solidFill>
                  <a:srgbClr val="183668"/>
                </a:solidFill>
                <a:latin typeface="Century Gothic" panose="020B0502020202020204" pitchFamily="34" charset="0"/>
                <a:cs typeface="Times New Roman" panose="02020603050405020304" pitchFamily="18" charset="0"/>
              </a:rPr>
              <a:t>Village Council approves water rates and Capital Improvement Plans (CIP)</a:t>
            </a:r>
          </a:p>
        </p:txBody>
      </p:sp>
      <p:pic>
        <p:nvPicPr>
          <p:cNvPr id="7" name="Picture 6">
            <a:extLst>
              <a:ext uri="{FF2B5EF4-FFF2-40B4-BE49-F238E27FC236}">
                <a16:creationId xmlns:a16="http://schemas.microsoft.com/office/drawing/2014/main" id="{107DFE25-27DC-EB5D-6579-1D1488A2E7A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736173" y="2278862"/>
            <a:ext cx="3757535" cy="2818151"/>
          </a:xfrm>
          <a:prstGeom prst="rect">
            <a:avLst/>
          </a:prstGeom>
        </p:spPr>
      </p:pic>
      <p:sp>
        <p:nvSpPr>
          <p:cNvPr id="8" name="TextBox 7">
            <a:extLst>
              <a:ext uri="{FF2B5EF4-FFF2-40B4-BE49-F238E27FC236}">
                <a16:creationId xmlns:a16="http://schemas.microsoft.com/office/drawing/2014/main" id="{78490AFB-C17B-5516-0A5E-F86147765EA8}"/>
              </a:ext>
            </a:extLst>
          </p:cNvPr>
          <p:cNvSpPr txBox="1"/>
          <p:nvPr/>
        </p:nvSpPr>
        <p:spPr>
          <a:xfrm>
            <a:off x="8019738" y="2953062"/>
            <a:ext cx="3177914" cy="646331"/>
          </a:xfrm>
          <a:prstGeom prst="rect">
            <a:avLst/>
          </a:prstGeom>
          <a:solidFill>
            <a:schemeClr val="accent2"/>
          </a:solidFill>
        </p:spPr>
        <p:txBody>
          <a:bodyPr wrap="square" rtlCol="0">
            <a:spAutoFit/>
          </a:bodyPr>
          <a:lstStyle/>
          <a:p>
            <a:r>
              <a:rPr lang="en-US" sz="3600" dirty="0"/>
              <a:t>PLACEHOLDER </a:t>
            </a:r>
          </a:p>
        </p:txBody>
      </p:sp>
      <p:pic>
        <p:nvPicPr>
          <p:cNvPr id="10" name="Picture 9" descr="A water tower with a large white tower&#10;&#10;Description automatically generated">
            <a:extLst>
              <a:ext uri="{FF2B5EF4-FFF2-40B4-BE49-F238E27FC236}">
                <a16:creationId xmlns:a16="http://schemas.microsoft.com/office/drawing/2014/main" id="{2CC51F2D-3343-C476-E2A9-CC3D53690161}"/>
              </a:ext>
            </a:extLst>
          </p:cNvPr>
          <p:cNvPicPr>
            <a:picLocks noChangeAspect="1"/>
          </p:cNvPicPr>
          <p:nvPr/>
        </p:nvPicPr>
        <p:blipFill>
          <a:blip r:embed="rId4"/>
          <a:stretch>
            <a:fillRect/>
          </a:stretch>
        </p:blipFill>
        <p:spPr>
          <a:xfrm>
            <a:off x="7186414" y="2155370"/>
            <a:ext cx="4757270" cy="3720014"/>
          </a:xfrm>
          <a:prstGeom prst="rect">
            <a:avLst/>
          </a:prstGeom>
          <a:ln>
            <a:solidFill>
              <a:schemeClr val="accent1"/>
            </a:solidFill>
          </a:ln>
        </p:spPr>
      </p:pic>
    </p:spTree>
    <p:extLst>
      <p:ext uri="{BB962C8B-B14F-4D97-AF65-F5344CB8AC3E}">
        <p14:creationId xmlns:p14="http://schemas.microsoft.com/office/powerpoint/2010/main" val="25920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227E-9889-FF65-96CA-E216217825C1}"/>
              </a:ext>
            </a:extLst>
          </p:cNvPr>
          <p:cNvSpPr>
            <a:spLocks noGrp="1"/>
          </p:cNvSpPr>
          <p:nvPr>
            <p:ph type="title"/>
          </p:nvPr>
        </p:nvSpPr>
        <p:spPr/>
        <p:txBody>
          <a:bodyPr/>
          <a:lstStyle/>
          <a:p>
            <a:r>
              <a:rPr lang="en-US" dirty="0"/>
              <a:t>FINANCES</a:t>
            </a:r>
          </a:p>
        </p:txBody>
      </p:sp>
      <p:sp>
        <p:nvSpPr>
          <p:cNvPr id="3" name="Content Placeholder 2">
            <a:extLst>
              <a:ext uri="{FF2B5EF4-FFF2-40B4-BE49-F238E27FC236}">
                <a16:creationId xmlns:a16="http://schemas.microsoft.com/office/drawing/2014/main" id="{D1AFA087-176D-9C62-9AC7-68B563B9C715}"/>
              </a:ext>
            </a:extLst>
          </p:cNvPr>
          <p:cNvSpPr>
            <a:spLocks noGrp="1"/>
          </p:cNvSpPr>
          <p:nvPr>
            <p:ph idx="1"/>
          </p:nvPr>
        </p:nvSpPr>
        <p:spPr>
          <a:xfrm>
            <a:off x="838200" y="1607910"/>
            <a:ext cx="10515600" cy="4858204"/>
          </a:xfrm>
        </p:spPr>
        <p:txBody>
          <a:bodyPr>
            <a:normAutofit fontScale="92500" lnSpcReduction="10000"/>
          </a:bodyPr>
          <a:lstStyle/>
          <a:p>
            <a:pPr marL="0" indent="0">
              <a:buNone/>
            </a:pPr>
            <a:r>
              <a:rPr lang="en-US" dirty="0"/>
              <a:t>Self-liquidating rate structure </a:t>
            </a:r>
            <a:r>
              <a:rPr lang="en-US" dirty="0">
                <a:sym typeface="Wingdings" panose="05000000000000000000" pitchFamily="2" charset="2"/>
              </a:rPr>
              <a:t> rates set annually to cover expenses.  As expenses (including debt service) increase, rates must increase.</a:t>
            </a:r>
            <a:endParaRPr lang="en-US" dirty="0"/>
          </a:p>
          <a:p>
            <a:r>
              <a:rPr lang="en-US" dirty="0"/>
              <a:t>$5.67 million revenue</a:t>
            </a:r>
          </a:p>
          <a:p>
            <a:r>
              <a:rPr lang="en-US" dirty="0"/>
              <a:t>$5.24 million expense</a:t>
            </a:r>
          </a:p>
          <a:p>
            <a:pPr lvl="1">
              <a:lnSpc>
                <a:spcPct val="80000"/>
              </a:lnSpc>
              <a:spcAft>
                <a:spcPts val="600"/>
              </a:spcAft>
              <a:buFont typeface="Calibri" panose="020F0502020204030204" pitchFamily="34" charset="0"/>
              <a:buChar char="‒"/>
            </a:pPr>
            <a:r>
              <a:rPr lang="en-US" sz="2800" dirty="0"/>
              <a:t>$4,184K operations &amp; maintenance (79.9%)</a:t>
            </a:r>
          </a:p>
          <a:p>
            <a:pPr lvl="1">
              <a:lnSpc>
                <a:spcPct val="80000"/>
              </a:lnSpc>
              <a:spcAft>
                <a:spcPts val="600"/>
              </a:spcAft>
              <a:buFont typeface="Calibri" panose="020F0502020204030204" pitchFamily="34" charset="0"/>
              <a:buChar char="‒"/>
            </a:pPr>
            <a:r>
              <a:rPr lang="en-US" sz="2800" dirty="0"/>
              <a:t>$895K debt service (17.1%) </a:t>
            </a:r>
          </a:p>
          <a:p>
            <a:pPr lvl="1">
              <a:lnSpc>
                <a:spcPct val="80000"/>
              </a:lnSpc>
              <a:spcAft>
                <a:spcPts val="600"/>
              </a:spcAft>
              <a:buFont typeface="Calibri" panose="020F0502020204030204" pitchFamily="34" charset="0"/>
              <a:buChar char="‒"/>
            </a:pPr>
            <a:r>
              <a:rPr lang="en-US" sz="2800" dirty="0"/>
              <a:t>$144K salary &amp; wages (2.7%)</a:t>
            </a:r>
          </a:p>
          <a:p>
            <a:pPr lvl="1">
              <a:lnSpc>
                <a:spcPct val="80000"/>
              </a:lnSpc>
              <a:spcAft>
                <a:spcPts val="600"/>
              </a:spcAft>
              <a:buFont typeface="Calibri" panose="020F0502020204030204" pitchFamily="34" charset="0"/>
              <a:buChar char="‒"/>
            </a:pPr>
            <a:r>
              <a:rPr lang="en-US" sz="2800" dirty="0"/>
              <a:t>$16K statutory expense (0.3%)</a:t>
            </a:r>
          </a:p>
          <a:p>
            <a:r>
              <a:rPr lang="en-US" dirty="0"/>
              <a:t>$0.43 million surplus</a:t>
            </a:r>
          </a:p>
          <a:p>
            <a:r>
              <a:rPr lang="en-US" dirty="0"/>
              <a:t>$18.3 million debt</a:t>
            </a:r>
          </a:p>
          <a:p>
            <a:endParaRPr lang="en-US" sz="2400" dirty="0"/>
          </a:p>
        </p:txBody>
      </p:sp>
    </p:spTree>
    <p:extLst>
      <p:ext uri="{BB962C8B-B14F-4D97-AF65-F5344CB8AC3E}">
        <p14:creationId xmlns:p14="http://schemas.microsoft.com/office/powerpoint/2010/main" val="1872535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FINANCES (cont’d)</a:t>
            </a:r>
          </a:p>
        </p:txBody>
      </p:sp>
      <p:sp>
        <p:nvSpPr>
          <p:cNvPr id="4" name="TextBox 3">
            <a:extLst>
              <a:ext uri="{FF2B5EF4-FFF2-40B4-BE49-F238E27FC236}">
                <a16:creationId xmlns:a16="http://schemas.microsoft.com/office/drawing/2014/main" id="{26D503B8-D98C-F32E-316E-B425AEC70063}"/>
              </a:ext>
            </a:extLst>
          </p:cNvPr>
          <p:cNvSpPr txBox="1"/>
          <p:nvPr/>
        </p:nvSpPr>
        <p:spPr>
          <a:xfrm>
            <a:off x="838200" y="2188028"/>
            <a:ext cx="8752114" cy="1692771"/>
          </a:xfrm>
          <a:prstGeom prst="rect">
            <a:avLst/>
          </a:prstGeom>
          <a:noFill/>
        </p:spPr>
        <p:txBody>
          <a:bodyPr wrap="square" rtlCol="0">
            <a:spAutoFit/>
          </a:bodyPr>
          <a:lstStyle/>
          <a:p>
            <a:pPr marL="285750" indent="-285750">
              <a:buFont typeface="Arial" panose="020B0604020202020204" pitchFamily="34" charset="0"/>
              <a:buChar char="•"/>
            </a:pPr>
            <a:endParaRPr lang="en-US" sz="16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lvl="1"/>
            <a:endParaRPr lang="en-US" sz="16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endParaRPr lang="en-US"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endParaRPr>
          </a:p>
          <a:p>
            <a:pPr marL="742950" lvl="1" indent="-285750">
              <a:buFont typeface="Courier New" panose="02070309020205020404" pitchFamily="49" charset="0"/>
              <a:buChar char="o"/>
            </a:pPr>
            <a:endParaRPr lang="en-US"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742950" lvl="1" indent="-285750">
              <a:buFont typeface="Arial" panose="020B0604020202020204" pitchFamily="34" charset="0"/>
              <a:buChar char="•"/>
            </a:pPr>
            <a:endParaRPr lang="en-US"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endParaRPr lang="en-US" dirty="0"/>
          </a:p>
        </p:txBody>
      </p:sp>
      <p:pic>
        <p:nvPicPr>
          <p:cNvPr id="8" name="Picture 7">
            <a:extLst>
              <a:ext uri="{FF2B5EF4-FFF2-40B4-BE49-F238E27FC236}">
                <a16:creationId xmlns:a16="http://schemas.microsoft.com/office/drawing/2014/main" id="{B54AFF25-0F8B-2B4C-B907-0666ABA1D03A}"/>
              </a:ext>
            </a:extLst>
          </p:cNvPr>
          <p:cNvPicPr>
            <a:picLocks noChangeAspect="1"/>
          </p:cNvPicPr>
          <p:nvPr/>
        </p:nvPicPr>
        <p:blipFill>
          <a:blip r:embed="rId2"/>
          <a:stretch>
            <a:fillRect/>
          </a:stretch>
        </p:blipFill>
        <p:spPr>
          <a:xfrm>
            <a:off x="889907" y="1515726"/>
            <a:ext cx="10412186" cy="5087097"/>
          </a:xfrm>
          <a:prstGeom prst="rect">
            <a:avLst/>
          </a:prstGeom>
        </p:spPr>
      </p:pic>
    </p:spTree>
    <p:extLst>
      <p:ext uri="{BB962C8B-B14F-4D97-AF65-F5344CB8AC3E}">
        <p14:creationId xmlns:p14="http://schemas.microsoft.com/office/powerpoint/2010/main" val="3282686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CAPITAL IMPROVEMENT PLAN</a:t>
            </a:r>
          </a:p>
        </p:txBody>
      </p:sp>
      <p:sp>
        <p:nvSpPr>
          <p:cNvPr id="4" name="TextBox 3">
            <a:extLst>
              <a:ext uri="{FF2B5EF4-FFF2-40B4-BE49-F238E27FC236}">
                <a16:creationId xmlns:a16="http://schemas.microsoft.com/office/drawing/2014/main" id="{26D503B8-D98C-F32E-316E-B425AEC70063}"/>
              </a:ext>
            </a:extLst>
          </p:cNvPr>
          <p:cNvSpPr txBox="1"/>
          <p:nvPr/>
        </p:nvSpPr>
        <p:spPr>
          <a:xfrm>
            <a:off x="838199" y="2186026"/>
            <a:ext cx="10870580" cy="437716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rgbClr val="183668"/>
                </a:solidFill>
                <a:latin typeface="Century Gothic" panose="020B0502020202020204" pitchFamily="34" charset="0"/>
              </a:rPr>
              <a:t>$6.5M Crest Drive Standpipe replacement &amp; infrastructure upgrades</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$2.0M Lead Line identification &amp; replacement </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$1.5M Newstead/Brentwood Water Tank rehabilitation  </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$1.5M Infrastructure upgrades </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$1.5M Water Main replacements</a:t>
            </a:r>
          </a:p>
          <a:p>
            <a:pPr marL="285750" indent="-285750">
              <a:lnSpc>
                <a:spcPct val="150000"/>
              </a:lnSpc>
              <a:buFont typeface="Arial" panose="020B0604020202020204" pitchFamily="34" charset="0"/>
              <a:buChar char="•"/>
            </a:pPr>
            <a:r>
              <a:rPr lang="en-US" sz="2600" dirty="0">
                <a:solidFill>
                  <a:srgbClr val="183668"/>
                </a:solidFill>
                <a:latin typeface="Century Gothic" panose="020B0502020202020204" pitchFamily="34" charset="0"/>
              </a:rPr>
              <a:t>$1.25M Capital Improvements &amp; Repair/Replacements (CIRR) </a:t>
            </a:r>
          </a:p>
          <a:p>
            <a:pPr>
              <a:lnSpc>
                <a:spcPct val="150000"/>
              </a:lnSpc>
            </a:pPr>
            <a:endParaRPr lang="en-US" sz="2400" dirty="0">
              <a:solidFill>
                <a:srgbClr val="183668"/>
              </a:solidFill>
              <a:latin typeface="Century Gothic" panose="020B0502020202020204" pitchFamily="34" charset="0"/>
            </a:endParaRPr>
          </a:p>
        </p:txBody>
      </p:sp>
      <p:sp>
        <p:nvSpPr>
          <p:cNvPr id="5" name="TextBox 4">
            <a:extLst>
              <a:ext uri="{FF2B5EF4-FFF2-40B4-BE49-F238E27FC236}">
                <a16:creationId xmlns:a16="http://schemas.microsoft.com/office/drawing/2014/main" id="{4FE8AE0D-2CFA-058C-BB0C-D5C6E30707A3}"/>
              </a:ext>
            </a:extLst>
          </p:cNvPr>
          <p:cNvSpPr txBox="1"/>
          <p:nvPr/>
        </p:nvSpPr>
        <p:spPr>
          <a:xfrm>
            <a:off x="838199" y="1632531"/>
            <a:ext cx="10620375"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Near-term $14.25 million; long-term (10 years) $50 million </a:t>
            </a:r>
          </a:p>
          <a:p>
            <a:endParaRPr lang="en-US" dirty="0"/>
          </a:p>
        </p:txBody>
      </p:sp>
    </p:spTree>
    <p:extLst>
      <p:ext uri="{BB962C8B-B14F-4D97-AF65-F5344CB8AC3E}">
        <p14:creationId xmlns:p14="http://schemas.microsoft.com/office/powerpoint/2010/main" val="95264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2295525"/>
            <a:ext cx="10515600" cy="1831975"/>
          </a:xfrm>
        </p:spPr>
        <p:txBody>
          <a:bodyPr anchor="ctr">
            <a:normAutofit/>
          </a:bodyPr>
          <a:lstStyle/>
          <a:p>
            <a:pPr algn="ctr"/>
            <a:r>
              <a:rPr lang="en-US" sz="5400" dirty="0">
                <a:solidFill>
                  <a:schemeClr val="bg1"/>
                </a:solidFill>
              </a:rPr>
              <a:t> BACKGROUND AND PROCESS</a:t>
            </a:r>
          </a:p>
        </p:txBody>
      </p:sp>
    </p:spTree>
    <p:extLst>
      <p:ext uri="{BB962C8B-B14F-4D97-AF65-F5344CB8AC3E}">
        <p14:creationId xmlns:p14="http://schemas.microsoft.com/office/powerpoint/2010/main" val="2775184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PROCESS &amp; TIMELINE</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514832"/>
            <a:ext cx="10515600" cy="5203989"/>
          </a:xfrm>
          <a:prstGeom prst="rect">
            <a:avLst/>
          </a:prstGeom>
          <a:noFill/>
        </p:spPr>
        <p:txBody>
          <a:bodyPr wrap="square" rtlCol="0">
            <a:spAutoFit/>
          </a:bodyPr>
          <a:lstStyle/>
          <a:p>
            <a:pPr marL="342900" marR="0" lvl="0" indent="-342900">
              <a:spcBef>
                <a:spcPts val="0"/>
              </a:spcBef>
              <a:spcAft>
                <a:spcPts val="60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November 2021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System valuation completed and provided to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Village Council</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a:t>
            </a:r>
          </a:p>
          <a:p>
            <a:pPr marL="342900" marR="0" lvl="0" indent="-342900">
              <a:spcBef>
                <a:spcPts val="0"/>
              </a:spcBef>
              <a:spcAft>
                <a:spcPts val="60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September 2022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S.O. Water Utility Task Force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established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a:t>
            </a:r>
            <a:r>
              <a:rPr lang="en-US" sz="20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Resolution #2022-VP04</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with elected officials, employees, and community volunteers</a:t>
            </a:r>
          </a:p>
          <a:p>
            <a:pPr marR="0" lvl="2">
              <a:spcBef>
                <a:spcPts val="500"/>
              </a:spcBef>
              <a:spcAft>
                <a:spcPts val="600"/>
              </a:spcAft>
            </a:pPr>
            <a:r>
              <a:rPr lang="en-US" sz="2000" i="1" kern="100" dirty="0">
                <a:solidFill>
                  <a:srgbClr val="002A64"/>
                </a:solidFill>
                <a:latin typeface="Century Gothic" panose="020B0502020202020204" pitchFamily="34" charset="0"/>
                <a:cs typeface="Times New Roman" panose="02020603050405020304" pitchFamily="18" charset="0"/>
              </a:rPr>
              <a:t>“…evaluate the most efficient and cost-effective structure to deliver high-quality and safe water to the residents and stakeholders in South Orange and, in performing that evaluation, to consider (without limitation) capital investments, consequential water rate(s), staffing, operations, maintenance, alternative ownership structures and potential sale of the utility to a private regulated utility”</a:t>
            </a: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November 2023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Task Force issued its ‘Report of Findings’ to Village Council</a:t>
            </a: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March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Village Council </a:t>
            </a:r>
            <a:r>
              <a:rPr lang="en-US" sz="2000" kern="100" dirty="0">
                <a:solidFill>
                  <a:srgbClr val="002A64"/>
                </a:solidFill>
                <a:latin typeface="Century Gothic" panose="020B0502020202020204" pitchFamily="34" charset="0"/>
                <a:cs typeface="Times New Roman" panose="02020603050405020304" pitchFamily="18" charset="0"/>
              </a:rPr>
              <a:t>adopted </a:t>
            </a:r>
            <a:r>
              <a:rPr lang="en-US" sz="2000" u="sng" kern="100" dirty="0">
                <a:solidFill>
                  <a:srgbClr val="002A64"/>
                </a:solidFill>
                <a:latin typeface="Century Gothic" panose="020B0502020202020204" pitchFamily="34" charset="0"/>
                <a:cs typeface="Times New Roman" panose="02020603050405020304" pitchFamily="18" charset="0"/>
              </a:rPr>
              <a:t>Resolution #2024-096</a:t>
            </a:r>
            <a:r>
              <a:rPr lang="en-US" sz="2000" kern="100" dirty="0">
                <a:solidFill>
                  <a:srgbClr val="002A64"/>
                </a:solidFill>
                <a:latin typeface="Century Gothic" panose="020B0502020202020204" pitchFamily="34" charset="0"/>
                <a:cs typeface="Times New Roman" panose="02020603050405020304" pitchFamily="18" charset="0"/>
              </a:rPr>
              <a:t>:  “Resolution Deeming It Advisable to Consider the Sale of the South Orange Water Utility and System and Authorizing Advertisement for Bids for the Sale of Same.”</a:t>
            </a:r>
          </a:p>
          <a:p>
            <a:pPr marR="0" lvl="0">
              <a:spcBef>
                <a:spcPts val="0"/>
              </a:spcBef>
              <a:spcAft>
                <a:spcPts val="0"/>
              </a:spcAft>
            </a:pPr>
            <a:endParaRPr lang="en-US"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endParaRPr>
          </a:p>
          <a:p>
            <a:pPr marL="0" marR="0">
              <a:spcAft>
                <a:spcPts val="0"/>
              </a:spcAft>
            </a:pPr>
            <a:r>
              <a:rPr lang="en-US" sz="15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Note</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Winter 2022 to now, Village apprised residents about ongoing process – through quarterly </a:t>
            </a:r>
            <a:r>
              <a:rPr lang="en-US" sz="1500" i="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Gasligh</a:t>
            </a:r>
            <a:r>
              <a:rPr lang="en-US" sz="1500" i="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t </a:t>
            </a:r>
            <a:r>
              <a:rPr lang="en-US" sz="15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newsletter</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(mailed to every home), Village website, press releases, and Village Council meetings.</a:t>
            </a:r>
          </a:p>
        </p:txBody>
      </p:sp>
    </p:spTree>
    <p:extLst>
      <p:ext uri="{BB962C8B-B14F-4D97-AF65-F5344CB8AC3E}">
        <p14:creationId xmlns:p14="http://schemas.microsoft.com/office/powerpoint/2010/main" val="3080600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PROCESS &amp; TIMELINE (cont’d)</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602227"/>
            <a:ext cx="10515600" cy="4714111"/>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June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B</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ids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r</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eceived from two, major regulated water companies</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Veolia:  $12.5M + additional considerations</a:t>
            </a:r>
          </a:p>
          <a:p>
            <a:pPr marL="685800" lvl="1" indent="-228600">
              <a:lnSpc>
                <a:spcPct val="80000"/>
              </a:lnSpc>
              <a:spcBef>
                <a:spcPts val="500"/>
              </a:spcBef>
              <a:buFont typeface="Calibri" panose="020F0502020204030204" pitchFamily="34" charset="0"/>
              <a:buChar char="‒"/>
            </a:pPr>
            <a:r>
              <a:rPr lang="en-US" sz="2000" dirty="0">
                <a:solidFill>
                  <a:srgbClr val="002A64"/>
                </a:solidFill>
                <a:latin typeface="Century Gothic" panose="020B0502020202020204" pitchFamily="34" charset="0"/>
              </a:rPr>
              <a:t>NJAW:  $19.7M + additional considerations</a:t>
            </a:r>
          </a:p>
          <a:p>
            <a:pPr marL="342900" marR="0" lvl="0" indent="-342900">
              <a:spcBef>
                <a:spcPts val="0"/>
              </a:spcBef>
              <a:spcAft>
                <a:spcPts val="0"/>
              </a:spcAft>
              <a:buFont typeface="Symbol" pitchFamily="2" charset="2"/>
              <a:buChar char=""/>
            </a:pP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July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Village Council adopted </a:t>
            </a:r>
            <a:r>
              <a:rPr lang="en-US" sz="20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Ordinance #2024-15</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“An ordinance of South Orange Village Advancing the Sale of the Village’s Water System and Authorizing a Proposal to be Printed on the Ballot for Consideration by the Voters within the Village at the General Election on November 5, 2024</a:t>
            </a:r>
          </a:p>
          <a:p>
            <a:pPr marR="0" lvl="0">
              <a:spcBef>
                <a:spcPts val="0"/>
              </a:spcBef>
              <a:spcAft>
                <a:spcPts val="0"/>
              </a:spcAft>
            </a:pP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September-October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Community meetings and public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e</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ducation</a:t>
            </a:r>
          </a:p>
          <a:p>
            <a:pPr marL="342900" marR="0" lvl="0" indent="-342900">
              <a:spcBef>
                <a:spcPts val="0"/>
              </a:spcBef>
              <a:spcAft>
                <a:spcPts val="0"/>
              </a:spcAft>
              <a:buFont typeface="Symbol" pitchFamily="2" charset="2"/>
              <a:buChar char=""/>
            </a:pPr>
            <a:endPar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November 5, 2024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General Election referendum</a:t>
            </a:r>
            <a:endPar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endParaRPr>
          </a:p>
          <a:p>
            <a:pPr marR="0" lvl="0">
              <a:spcBef>
                <a:spcPts val="0"/>
              </a:spcBef>
              <a:spcAft>
                <a:spcPts val="0"/>
              </a:spcAft>
            </a:pPr>
            <a:endParaRPr lang="en-US" sz="15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5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500"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Note</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Winter 2022 to now, Village apprised residents about ongoing process – through quarterly </a:t>
            </a:r>
            <a:r>
              <a:rPr lang="en-US" sz="1500" i="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Gasligh</a:t>
            </a:r>
            <a:r>
              <a:rPr lang="en-US" sz="1500" i="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t </a:t>
            </a:r>
            <a:r>
              <a:rPr lang="en-US" sz="15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newsletter</a:t>
            </a:r>
            <a:r>
              <a:rPr lang="en-US" sz="15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(mailed to every home), Village website, press releases, and Village Council meetings.</a:t>
            </a:r>
          </a:p>
        </p:txBody>
      </p:sp>
    </p:spTree>
    <p:extLst>
      <p:ext uri="{BB962C8B-B14F-4D97-AF65-F5344CB8AC3E}">
        <p14:creationId xmlns:p14="http://schemas.microsoft.com/office/powerpoint/2010/main" val="2524888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WATER UTILITY TASK FORCE’S FINDINGS</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287244"/>
            <a:ext cx="10515600" cy="5570756"/>
          </a:xfrm>
          <a:prstGeom prst="rect">
            <a:avLst/>
          </a:prstGeom>
          <a:noFill/>
        </p:spPr>
        <p:txBody>
          <a:bodyPr wrap="square" rtlCol="0">
            <a:spAutoFit/>
          </a:bodyPr>
          <a:lstStyle/>
          <a:p>
            <a:pPr marL="0" marR="0">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Task Force’s investigation supported by Remington &amp; Vernick Engineers' Water &amp; Wastewater Division – retain vs. sell water system</a:t>
            </a:r>
          </a:p>
          <a:p>
            <a:pPr marR="0" lvl="0">
              <a:spcBef>
                <a:spcPts val="0"/>
              </a:spcBef>
              <a:spcAft>
                <a:spcPts val="0"/>
              </a:spcAft>
            </a:pPr>
            <a:endParaRPr lang="en-US" sz="2000" kern="100" dirty="0">
              <a:solidFill>
                <a:srgbClr val="002A64"/>
              </a:solidFill>
              <a:highlight>
                <a:srgbClr val="FFFF00"/>
              </a:highligh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Option 1</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Retain Village ownership </a:t>
            </a:r>
            <a:r>
              <a:rPr lang="en-US" sz="2000" b="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s</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cenarios</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 assumed NJAW continues supplying water under long-term agreement, at least through 2075</a:t>
            </a:r>
          </a:p>
          <a:p>
            <a:pPr marL="685800" marR="0" lvl="1" indent="-228600">
              <a:lnSpc>
                <a:spcPct val="80000"/>
              </a:lnSpc>
              <a:spcBef>
                <a:spcPts val="500"/>
              </a:spcBef>
              <a:spcAft>
                <a:spcPts val="0"/>
              </a:spcAft>
              <a:buFont typeface="Calibri" panose="020F0502020204030204" pitchFamily="34" charset="0"/>
              <a:buChar char="‒"/>
            </a:pPr>
            <a:r>
              <a:rPr lang="en-US" sz="2000" u="sng" dirty="0">
                <a:solidFill>
                  <a:srgbClr val="002A64"/>
                </a:solidFill>
                <a:latin typeface="Century Gothic" panose="020B0502020202020204" pitchFamily="34" charset="0"/>
              </a:rPr>
              <a:t>Scenario 1</a:t>
            </a:r>
            <a:r>
              <a:rPr lang="en-US" sz="2000" dirty="0">
                <a:solidFill>
                  <a:srgbClr val="002A64"/>
                </a:solidFill>
                <a:latin typeface="Century Gothic" panose="020B0502020202020204" pitchFamily="34" charset="0"/>
              </a:rPr>
              <a:t>:  Continue outsourcing O&amp;M to third party</a:t>
            </a:r>
          </a:p>
          <a:p>
            <a:pPr marL="685800" lvl="1" indent="-228600">
              <a:lnSpc>
                <a:spcPct val="80000"/>
              </a:lnSpc>
              <a:spcBef>
                <a:spcPts val="500"/>
              </a:spcBef>
              <a:buFont typeface="Calibri" panose="020F0502020204030204" pitchFamily="34" charset="0"/>
              <a:buChar char="‒"/>
            </a:pPr>
            <a:r>
              <a:rPr lang="en-US" sz="2000" u="sng" dirty="0">
                <a:solidFill>
                  <a:srgbClr val="002A64"/>
                </a:solidFill>
                <a:latin typeface="Century Gothic" panose="020B0502020202020204" pitchFamily="34" charset="0"/>
              </a:rPr>
              <a:t>Scenario 2</a:t>
            </a:r>
            <a:r>
              <a:rPr lang="en-US" sz="2000" dirty="0">
                <a:solidFill>
                  <a:srgbClr val="002A64"/>
                </a:solidFill>
                <a:latin typeface="Century Gothic" panose="020B0502020202020204" pitchFamily="34" charset="0"/>
              </a:rPr>
              <a:t>:  Provide in-house O&amp;M with Village personnel</a:t>
            </a:r>
          </a:p>
          <a:p>
            <a:pPr marL="685800" lvl="1" indent="-228600">
              <a:lnSpc>
                <a:spcPct val="80000"/>
              </a:lnSpc>
              <a:spcBef>
                <a:spcPts val="500"/>
              </a:spcBef>
              <a:buFont typeface="Calibri" panose="020F0502020204030204" pitchFamily="34" charset="0"/>
              <a:buChar char="‒"/>
            </a:pPr>
            <a:r>
              <a:rPr lang="en-US" sz="2000" u="sng" dirty="0">
                <a:solidFill>
                  <a:srgbClr val="002A64"/>
                </a:solidFill>
                <a:latin typeface="Century Gothic" panose="020B0502020202020204" pitchFamily="34" charset="0"/>
              </a:rPr>
              <a:t>Scenario 3</a:t>
            </a:r>
            <a:r>
              <a:rPr lang="en-US" sz="2000" dirty="0">
                <a:solidFill>
                  <a:srgbClr val="002A64"/>
                </a:solidFill>
                <a:latin typeface="Century Gothic" panose="020B0502020202020204" pitchFamily="34" charset="0"/>
              </a:rPr>
              <a:t>:  Hybrid using Village personnel and third-party contractors</a:t>
            </a:r>
          </a:p>
          <a:p>
            <a:pPr lvl="1">
              <a:lnSpc>
                <a:spcPct val="80000"/>
              </a:lnSpc>
              <a:spcBef>
                <a:spcPts val="500"/>
              </a:spcBef>
            </a:pPr>
            <a:endParaRPr lang="en-US" sz="2000" dirty="0">
              <a:solidFill>
                <a:srgbClr val="002A64"/>
              </a:solidFill>
              <a:latin typeface="Century Gothic" panose="020B0502020202020204" pitchFamily="34" charset="0"/>
            </a:endParaRPr>
          </a:p>
          <a:p>
            <a:pPr marL="342900" marR="0" lvl="0" indent="-342900">
              <a:spcBef>
                <a:spcPts val="0"/>
              </a:spcBef>
              <a:spcAft>
                <a:spcPts val="0"/>
              </a:spcAft>
              <a:buFont typeface="Symbol" pitchFamily="2" charset="2"/>
              <a:buChar char=""/>
            </a:pPr>
            <a:r>
              <a:rPr lang="en-US" sz="2000" b="1" u="sng"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Option 2</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Sell the </a:t>
            </a:r>
            <a:r>
              <a:rPr lang="en-US" sz="2000" b="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s</a:t>
            </a:r>
            <a:r>
              <a:rPr lang="en-US" sz="20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ystem </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to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re</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gulated, </a:t>
            </a:r>
            <a:r>
              <a:rPr lang="en-US" sz="20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third-party p</a:t>
            </a:r>
            <a:r>
              <a:rPr lang="en-US" sz="20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rovider</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Researched regulatory process</a:t>
            </a:r>
          </a:p>
          <a:p>
            <a:pPr marL="1200150" lvl="2" indent="-285750">
              <a:lnSpc>
                <a:spcPct val="80000"/>
              </a:lnSpc>
              <a:spcBef>
                <a:spcPts val="500"/>
              </a:spcBef>
              <a:buFont typeface="Wingdings" panose="05000000000000000000" pitchFamily="2" charset="2"/>
              <a:buChar char="§"/>
            </a:pPr>
            <a:r>
              <a:rPr lang="en-US" sz="2000" dirty="0">
                <a:solidFill>
                  <a:srgbClr val="002A64"/>
                </a:solidFill>
                <a:latin typeface="Century Gothic" panose="020B0502020202020204" pitchFamily="34" charset="0"/>
              </a:rPr>
              <a:t>Voter referendum or</a:t>
            </a:r>
          </a:p>
          <a:p>
            <a:pPr marL="1200150" lvl="2" indent="-285750">
              <a:lnSpc>
                <a:spcPct val="80000"/>
              </a:lnSpc>
              <a:spcBef>
                <a:spcPts val="500"/>
              </a:spcBef>
              <a:buFont typeface="Wingdings" panose="05000000000000000000" pitchFamily="2" charset="2"/>
              <a:buChar char="§"/>
            </a:pPr>
            <a:r>
              <a:rPr lang="en-US" sz="2000" dirty="0">
                <a:solidFill>
                  <a:srgbClr val="002A64"/>
                </a:solidFill>
                <a:latin typeface="Century Gothic" panose="020B0502020202020204" pitchFamily="34" charset="0"/>
              </a:rPr>
              <a:t>Water Infrastructure Protection Act</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Researched experience of other New Jersey municipalities – recent sales &amp; adjacent communities</a:t>
            </a:r>
          </a:p>
          <a:p>
            <a:pPr marL="685800" marR="0" lvl="1" indent="-228600">
              <a:lnSpc>
                <a:spcPct val="80000"/>
              </a:lnSpc>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Held informal discussions with regulated water companies </a:t>
            </a:r>
          </a:p>
          <a:p>
            <a:pPr marL="0" marR="0">
              <a:spcBef>
                <a:spcPts val="0"/>
              </a:spcBef>
              <a:spcAft>
                <a:spcPts val="0"/>
              </a:spcAft>
            </a:pPr>
            <a:endParaRPr lang="en-US" sz="185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8130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2295525"/>
            <a:ext cx="10515600" cy="1831975"/>
          </a:xfrm>
        </p:spPr>
        <p:txBody>
          <a:bodyPr anchor="ctr">
            <a:normAutofit/>
          </a:bodyPr>
          <a:lstStyle/>
          <a:p>
            <a:pPr algn="ctr"/>
            <a:r>
              <a:rPr lang="en-US" sz="5400" dirty="0">
                <a:solidFill>
                  <a:schemeClr val="bg1"/>
                </a:solidFill>
              </a:rPr>
              <a:t>NJAW PROPOSAL</a:t>
            </a:r>
          </a:p>
        </p:txBody>
      </p:sp>
    </p:spTree>
    <p:extLst>
      <p:ext uri="{BB962C8B-B14F-4D97-AF65-F5344CB8AC3E}">
        <p14:creationId xmlns:p14="http://schemas.microsoft.com/office/powerpoint/2010/main" val="617411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PROPOSAL OVERVIEW</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146324"/>
            <a:ext cx="10515600" cy="5217839"/>
          </a:xfrm>
          <a:prstGeom prst="rect">
            <a:avLst/>
          </a:prstGeom>
          <a:noFill/>
        </p:spPr>
        <p:txBody>
          <a:bodyPr wrap="square" rtlCol="0">
            <a:spAutoFit/>
          </a:bodyPr>
          <a:lstStyle/>
          <a:p>
            <a:pPr marL="0" marR="0">
              <a:lnSpc>
                <a:spcPct val="150000"/>
              </a:lnSpc>
              <a:spcBef>
                <a:spcPts val="0"/>
              </a:spcBef>
              <a:spcAft>
                <a:spcPts val="600"/>
              </a:spcAft>
            </a:pP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$19.7 million purchase price</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 </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sym typeface="Wingdings" panose="05000000000000000000" pitchFamily="2" charset="2"/>
              </a:rPr>
              <a:t>eliminate all water utility debt ($18.3M) and ~$1.4M general municipal debt</a:t>
            </a:r>
            <a:endPar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Infrastructure investment – </a:t>
            </a: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$50 million over 10 years</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$35 million in first five years</a:t>
            </a:r>
            <a:endPar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600"/>
              </a:spcAft>
              <a:buFont typeface="Symbol" pitchFamily="2" charset="2"/>
              <a:buChar char=""/>
            </a:pP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Lead line </a:t>
            </a:r>
            <a:r>
              <a:rPr lang="en-US" sz="2100" b="1"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r</a:t>
            </a: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eplacement</a:t>
            </a:r>
            <a:r>
              <a:rPr lang="en-US" sz="2100" kern="100" dirty="0">
                <a:solidFill>
                  <a:srgbClr val="001D35"/>
                </a:solidFill>
                <a:latin typeface="Century Gothic" panose="020B0502020202020204" pitchFamily="34" charset="0"/>
                <a:ea typeface="Aptos" panose="020B0004020202020204" pitchFamily="34" charset="0"/>
                <a:cs typeface="Times New Roman" panose="02020603050405020304" pitchFamily="18" charset="0"/>
              </a:rPr>
              <a:t> – </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f</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ull compliance with identification &amp; c</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omprehensive</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replacement on both utility and customer side</a:t>
            </a:r>
          </a:p>
          <a:p>
            <a:pPr marL="342900" marR="0" lvl="0" indent="-342900">
              <a:spcBef>
                <a:spcPts val="0"/>
              </a:spcBef>
              <a:spcAft>
                <a:spcPts val="600"/>
              </a:spcAft>
              <a:buFont typeface="Symbol" pitchFamily="2" charset="2"/>
              <a:buChar char=""/>
            </a:pPr>
            <a:r>
              <a:rPr lang="en-US" sz="2100" b="1"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Rate predictability</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 </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p</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hased-in increases totaling 9% over </a:t>
            </a:r>
            <a:r>
              <a:rPr lang="en-US" sz="2100" kern="100" dirty="0">
                <a:solidFill>
                  <a:srgbClr val="002A64"/>
                </a:solidFill>
                <a:latin typeface="Century Gothic" panose="020B0502020202020204" pitchFamily="34" charset="0"/>
                <a:ea typeface="Aptos" panose="020B0004020202020204" pitchFamily="34" charset="0"/>
                <a:cs typeface="Times New Roman" panose="02020603050405020304" pitchFamily="18" charset="0"/>
              </a:rPr>
              <a:t>first five</a:t>
            </a:r>
            <a:r>
              <a:rPr lang="en-US" sz="2100"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years (vs. historically 5% annually in South Orange)</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Years 1-2:  no increases</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Years 3-5:  3% increases</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Years 6-15:  rates eventually converge with NJAW statewide rates</a:t>
            </a:r>
          </a:p>
          <a:p>
            <a:pPr marL="685800" lvl="1" indent="-228600">
              <a:lnSpc>
                <a:spcPct val="80000"/>
              </a:lnSpc>
              <a:spcBef>
                <a:spcPts val="500"/>
              </a:spcBef>
              <a:spcAft>
                <a:spcPts val="600"/>
              </a:spcAft>
              <a:buFont typeface="Calibri" panose="020F0502020204030204" pitchFamily="34" charset="0"/>
              <a:buChar char="‒"/>
            </a:pPr>
            <a:r>
              <a:rPr lang="en-US" sz="2100" dirty="0">
                <a:solidFill>
                  <a:srgbClr val="002A64"/>
                </a:solidFill>
                <a:latin typeface="Century Gothic" panose="020B0502020202020204" pitchFamily="34" charset="0"/>
              </a:rPr>
              <a:t>NJ BPU regulates all rates and changes</a:t>
            </a:r>
          </a:p>
        </p:txBody>
      </p:sp>
    </p:spTree>
    <p:extLst>
      <p:ext uri="{BB962C8B-B14F-4D97-AF65-F5344CB8AC3E}">
        <p14:creationId xmlns:p14="http://schemas.microsoft.com/office/powerpoint/2010/main" val="4060368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87880-BE40-1E5D-F6C3-59A40FD9C204}"/>
              </a:ext>
            </a:extLst>
          </p:cNvPr>
          <p:cNvSpPr>
            <a:spLocks noGrp="1"/>
          </p:cNvSpPr>
          <p:nvPr>
            <p:ph type="title"/>
          </p:nvPr>
        </p:nvSpPr>
        <p:spPr/>
        <p:txBody>
          <a:bodyPr/>
          <a:lstStyle/>
          <a:p>
            <a:r>
              <a:rPr lang="en-US" dirty="0"/>
              <a:t>PANELISTS</a:t>
            </a:r>
          </a:p>
        </p:txBody>
      </p:sp>
      <p:sp>
        <p:nvSpPr>
          <p:cNvPr id="3" name="Content Placeholder 2">
            <a:extLst>
              <a:ext uri="{FF2B5EF4-FFF2-40B4-BE49-F238E27FC236}">
                <a16:creationId xmlns:a16="http://schemas.microsoft.com/office/drawing/2014/main" id="{C8678CB5-42ED-BC55-E128-EF167EE0AC5B}"/>
              </a:ext>
            </a:extLst>
          </p:cNvPr>
          <p:cNvSpPr>
            <a:spLocks noGrp="1"/>
          </p:cNvSpPr>
          <p:nvPr>
            <p:ph idx="1"/>
          </p:nvPr>
        </p:nvSpPr>
        <p:spPr>
          <a:xfrm>
            <a:off x="838200" y="1618797"/>
            <a:ext cx="10515600" cy="3610749"/>
          </a:xfrm>
        </p:spPr>
        <p:txBody>
          <a:bodyPr>
            <a:noAutofit/>
          </a:bodyPr>
          <a:lstStyle/>
          <a:p>
            <a:pPr marL="0" indent="0">
              <a:buNone/>
            </a:pPr>
            <a:r>
              <a:rPr lang="en-US" sz="2400" b="1" dirty="0">
                <a:solidFill>
                  <a:srgbClr val="008C13"/>
                </a:solidFill>
              </a:rPr>
              <a:t>South Orange Village</a:t>
            </a:r>
          </a:p>
          <a:p>
            <a:r>
              <a:rPr lang="en-US" sz="2400" dirty="0"/>
              <a:t>Sheena Collum, Mayor</a:t>
            </a:r>
          </a:p>
          <a:p>
            <a:r>
              <a:rPr lang="en-US" sz="2400" dirty="0"/>
              <a:t>Douglas Newman, Chair, Water Utility Task Force (unable to attend) </a:t>
            </a:r>
          </a:p>
          <a:p>
            <a:r>
              <a:rPr lang="en-US" sz="2400" dirty="0"/>
              <a:t>Julie Doran, Village Administrator</a:t>
            </a:r>
          </a:p>
          <a:p>
            <a:r>
              <a:rPr lang="en-US" sz="2400" dirty="0"/>
              <a:t>Howard Levison, Water Administrator</a:t>
            </a:r>
          </a:p>
          <a:p>
            <a:r>
              <a:rPr lang="en-US" sz="2400" dirty="0"/>
              <a:t>Chris Battaglia, CFO</a:t>
            </a:r>
          </a:p>
          <a:p>
            <a:r>
              <a:rPr lang="en-US" sz="2400" dirty="0"/>
              <a:t>Clyde Otis, Village Attorney</a:t>
            </a:r>
          </a:p>
          <a:p>
            <a:endParaRPr lang="en-US" sz="2400" dirty="0"/>
          </a:p>
          <a:p>
            <a:pPr marL="0" indent="0">
              <a:buNone/>
            </a:pPr>
            <a:r>
              <a:rPr lang="en-US" sz="2400" b="1" dirty="0">
                <a:solidFill>
                  <a:srgbClr val="008C13"/>
                </a:solidFill>
              </a:rPr>
              <a:t>New Jersey American Water Representatives</a:t>
            </a:r>
          </a:p>
          <a:p>
            <a:pPr marL="0" indent="0">
              <a:buNone/>
            </a:pPr>
            <a:endParaRPr lang="en-US" sz="2400" dirty="0"/>
          </a:p>
        </p:txBody>
      </p:sp>
    </p:spTree>
    <p:extLst>
      <p:ext uri="{BB962C8B-B14F-4D97-AF65-F5344CB8AC3E}">
        <p14:creationId xmlns:p14="http://schemas.microsoft.com/office/powerpoint/2010/main" val="3963368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REFERENDUM CONSIDERATIONS</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466775"/>
            <a:ext cx="10515600" cy="1246495"/>
          </a:xfrm>
          <a:prstGeom prst="rect">
            <a:avLst/>
          </a:prstGeom>
          <a:noFill/>
        </p:spPr>
        <p:txBody>
          <a:bodyPr wrap="square" rtlCol="0">
            <a:spAutoFit/>
          </a:bodyPr>
          <a:lstStyle/>
          <a:p>
            <a:pPr marL="0" marR="0">
              <a:lnSpc>
                <a:spcPct val="150000"/>
              </a:lnSpc>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p>
          <a:p>
            <a:endParaRPr lang="en-US" dirty="0"/>
          </a:p>
        </p:txBody>
      </p:sp>
      <p:sp>
        <p:nvSpPr>
          <p:cNvPr id="5" name="TextBox 4">
            <a:extLst>
              <a:ext uri="{FF2B5EF4-FFF2-40B4-BE49-F238E27FC236}">
                <a16:creationId xmlns:a16="http://schemas.microsoft.com/office/drawing/2014/main" id="{5F8397D9-851D-21F4-C0DE-F9D815793E31}"/>
              </a:ext>
            </a:extLst>
          </p:cNvPr>
          <p:cNvSpPr txBox="1"/>
          <p:nvPr/>
        </p:nvSpPr>
        <p:spPr>
          <a:xfrm>
            <a:off x="838200" y="2083863"/>
            <a:ext cx="9759846" cy="4542269"/>
          </a:xfrm>
          <a:prstGeom prst="rect">
            <a:avLst/>
          </a:prstGeom>
          <a:noFill/>
        </p:spPr>
        <p:txBody>
          <a:bodyPr wrap="square" rtlCol="0">
            <a:spAutoFit/>
          </a:bodyPr>
          <a:lstStyle/>
          <a:p>
            <a:pPr marL="342900" indent="-342900">
              <a:buFont typeface="Arial" panose="020B0604020202020204" pitchFamily="34" charset="0"/>
              <a:buChar char="•"/>
            </a:pPr>
            <a:r>
              <a:rPr lang="en-US" b="1" dirty="0">
                <a:solidFill>
                  <a:srgbClr val="002A64"/>
                </a:solidFill>
                <a:latin typeface="Century Gothic" panose="020B0502020202020204" pitchFamily="34" charset="0"/>
              </a:rPr>
              <a:t>‘Yes’ vote = sell</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Investment – $69.7 million = $19.7M purchase + $50M upgrades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Purchase price statutorily required to eliminate water utility debt; excess then applied to reduce municipal debt</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Lead line replacement – comprehensive and timely; cost allocated across NJAW’s entire customer base</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Rate stability – predictable and regulated rate increases; only 9% in initial five years, then converging with rates in adjacent municipalities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Infrastructure improvements – modernized and upgraded water system</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Water-related Village properties converted taxable ratables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Similar to West Orange, Maplewood, Millburn, and Irvington</a:t>
            </a:r>
          </a:p>
          <a:p>
            <a:pPr marL="342900" lvl="1" indent="-342900">
              <a:lnSpc>
                <a:spcPct val="80000"/>
              </a:lnSpc>
              <a:spcBef>
                <a:spcPts val="500"/>
              </a:spcBef>
              <a:spcAft>
                <a:spcPts val="400"/>
              </a:spcAft>
              <a:buFont typeface="Arial" panose="020B0604020202020204" pitchFamily="34" charset="0"/>
              <a:buChar char="•"/>
            </a:pPr>
            <a:r>
              <a:rPr lang="en-US" b="1" dirty="0">
                <a:solidFill>
                  <a:srgbClr val="002A64"/>
                </a:solidFill>
                <a:latin typeface="Century Gothic" panose="020B0502020202020204" pitchFamily="34" charset="0"/>
              </a:rPr>
              <a:t>‘No’ vote = retain ownership</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Projected rate increase – 74% over next 5 years</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Capital improvements – major investments required to maintain &amp; upgrade</a:t>
            </a:r>
          </a:p>
          <a:p>
            <a:pPr marL="685800" lvl="1" indent="-228600">
              <a:lnSpc>
                <a:spcPct val="80000"/>
              </a:lnSpc>
              <a:spcBef>
                <a:spcPts val="500"/>
              </a:spcBef>
              <a:spcAft>
                <a:spcPts val="400"/>
              </a:spcAft>
              <a:buFont typeface="Calibri" panose="020F0502020204030204" pitchFamily="34" charset="0"/>
              <a:buChar char="‒"/>
            </a:pPr>
            <a:r>
              <a:rPr lang="en-US" sz="1600" dirty="0">
                <a:solidFill>
                  <a:srgbClr val="002A64"/>
                </a:solidFill>
                <a:latin typeface="Century Gothic" panose="020B0502020202020204" pitchFamily="34" charset="0"/>
              </a:rPr>
              <a:t>Identify new, qualified O&amp;M provider or increase staffing by ~12 employees</a:t>
            </a:r>
          </a:p>
        </p:txBody>
      </p:sp>
      <p:sp>
        <p:nvSpPr>
          <p:cNvPr id="6" name="TextBox 5">
            <a:extLst>
              <a:ext uri="{FF2B5EF4-FFF2-40B4-BE49-F238E27FC236}">
                <a16:creationId xmlns:a16="http://schemas.microsoft.com/office/drawing/2014/main" id="{D1ED59D9-03DD-E24B-4E4B-E376695EB0E2}"/>
              </a:ext>
            </a:extLst>
          </p:cNvPr>
          <p:cNvSpPr txBox="1"/>
          <p:nvPr/>
        </p:nvSpPr>
        <p:spPr>
          <a:xfrm>
            <a:off x="838199" y="1632531"/>
            <a:ext cx="10620375" cy="646331"/>
          </a:xfrm>
          <a:prstGeom prst="rect">
            <a:avLst/>
          </a:prstGeom>
          <a:noFill/>
        </p:spPr>
        <p:txBody>
          <a:bodyPr wrap="square">
            <a:spAutoFit/>
          </a:bodyPr>
          <a:lstStyle/>
          <a:p>
            <a:r>
              <a:rPr lang="en-US" b="1" dirty="0">
                <a:solidFill>
                  <a:srgbClr val="008C13"/>
                </a:solidFill>
                <a:latin typeface="Century Gothic" panose="020B0502020202020204" pitchFamily="34" charset="0"/>
              </a:rPr>
              <a:t>General Election:  November 5, 2024 </a:t>
            </a:r>
          </a:p>
          <a:p>
            <a:endParaRPr lang="en-US" dirty="0"/>
          </a:p>
        </p:txBody>
      </p:sp>
    </p:spTree>
    <p:extLst>
      <p:ext uri="{BB962C8B-B14F-4D97-AF65-F5344CB8AC3E}">
        <p14:creationId xmlns:p14="http://schemas.microsoft.com/office/powerpoint/2010/main" val="1761898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a:xfrm>
            <a:off x="838200" y="325021"/>
            <a:ext cx="10515600" cy="1325563"/>
          </a:xfrm>
        </p:spPr>
        <p:txBody>
          <a:bodyPr/>
          <a:lstStyle/>
          <a:p>
            <a:r>
              <a:rPr lang="en-US" dirty="0"/>
              <a:t>RETAINED WATER UTILITY BUDGET PROJECTION </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466775"/>
            <a:ext cx="10515600" cy="1246495"/>
          </a:xfrm>
          <a:prstGeom prst="rect">
            <a:avLst/>
          </a:prstGeom>
          <a:noFill/>
        </p:spPr>
        <p:txBody>
          <a:bodyPr wrap="square" rtlCol="0">
            <a:spAutoFit/>
          </a:bodyPr>
          <a:lstStyle/>
          <a:p>
            <a:pPr marL="0" marR="0">
              <a:lnSpc>
                <a:spcPct val="150000"/>
              </a:lnSpc>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p>
          <a:p>
            <a:endParaRPr lang="en-US" dirty="0"/>
          </a:p>
        </p:txBody>
      </p:sp>
      <p:sp>
        <p:nvSpPr>
          <p:cNvPr id="4" name="TextBox 3">
            <a:extLst>
              <a:ext uri="{FF2B5EF4-FFF2-40B4-BE49-F238E27FC236}">
                <a16:creationId xmlns:a16="http://schemas.microsoft.com/office/drawing/2014/main" id="{F0719E34-F64E-8837-24DF-AD6CDDD7366A}"/>
              </a:ext>
            </a:extLst>
          </p:cNvPr>
          <p:cNvSpPr txBox="1"/>
          <p:nvPr/>
        </p:nvSpPr>
        <p:spPr>
          <a:xfrm>
            <a:off x="838200" y="1482574"/>
            <a:ext cx="341760" cy="430887"/>
          </a:xfrm>
          <a:prstGeom prst="rect">
            <a:avLst/>
          </a:prstGeom>
          <a:noFill/>
        </p:spPr>
        <p:txBody>
          <a:bodyPr wrap="none" rtlCol="0">
            <a:spAutoFit/>
          </a:bodyPr>
          <a:lstStyle/>
          <a:p>
            <a:r>
              <a:rPr lang="en-US" sz="2200" b="1" dirty="0">
                <a:solidFill>
                  <a:srgbClr val="008C13"/>
                </a:solidFill>
                <a:latin typeface="Century Gothic" panose="020B0502020202020204" pitchFamily="34" charset="0"/>
              </a:rPr>
              <a:t>  </a:t>
            </a:r>
          </a:p>
        </p:txBody>
      </p:sp>
      <p:sp>
        <p:nvSpPr>
          <p:cNvPr id="7" name="TextBox 6">
            <a:extLst>
              <a:ext uri="{FF2B5EF4-FFF2-40B4-BE49-F238E27FC236}">
                <a16:creationId xmlns:a16="http://schemas.microsoft.com/office/drawing/2014/main" id="{4B232F08-8DC4-99AD-B1B7-589F175FD304}"/>
              </a:ext>
            </a:extLst>
          </p:cNvPr>
          <p:cNvSpPr txBox="1"/>
          <p:nvPr/>
        </p:nvSpPr>
        <p:spPr>
          <a:xfrm>
            <a:off x="838200" y="4309087"/>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sp>
        <p:nvSpPr>
          <p:cNvPr id="9" name="TextBox 8">
            <a:extLst>
              <a:ext uri="{FF2B5EF4-FFF2-40B4-BE49-F238E27FC236}">
                <a16:creationId xmlns:a16="http://schemas.microsoft.com/office/drawing/2014/main" id="{4AD035B9-282A-0761-49BB-013EE012941F}"/>
              </a:ext>
            </a:extLst>
          </p:cNvPr>
          <p:cNvSpPr txBox="1"/>
          <p:nvPr/>
        </p:nvSpPr>
        <p:spPr>
          <a:xfrm>
            <a:off x="697042" y="4047476"/>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graphicFrame>
        <p:nvGraphicFramePr>
          <p:cNvPr id="8" name="Chart 7">
            <a:extLst>
              <a:ext uri="{FF2B5EF4-FFF2-40B4-BE49-F238E27FC236}">
                <a16:creationId xmlns:a16="http://schemas.microsoft.com/office/drawing/2014/main" id="{E1457A86-92F1-B842-A5DC-FEAFC8DA2D91}"/>
              </a:ext>
            </a:extLst>
          </p:cNvPr>
          <p:cNvGraphicFramePr>
            <a:graphicFrameLocks/>
          </p:cNvGraphicFramePr>
          <p:nvPr>
            <p:extLst>
              <p:ext uri="{D42A27DB-BD31-4B8C-83A1-F6EECF244321}">
                <p14:modId xmlns:p14="http://schemas.microsoft.com/office/powerpoint/2010/main" val="1446763780"/>
              </p:ext>
            </p:extLst>
          </p:nvPr>
        </p:nvGraphicFramePr>
        <p:xfrm>
          <a:off x="1051333" y="1218011"/>
          <a:ext cx="9724098" cy="5482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3464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iagram of a construction process&#10;&#10;Description automatically generated">
            <a:extLst>
              <a:ext uri="{FF2B5EF4-FFF2-40B4-BE49-F238E27FC236}">
                <a16:creationId xmlns:a16="http://schemas.microsoft.com/office/drawing/2014/main" id="{0833191A-3529-D7B6-9F21-7BB0961CD8F6}"/>
              </a:ext>
            </a:extLst>
          </p:cNvPr>
          <p:cNvPicPr>
            <a:picLocks noChangeAspect="1"/>
          </p:cNvPicPr>
          <p:nvPr/>
        </p:nvPicPr>
        <p:blipFill>
          <a:blip r:embed="rId2"/>
          <a:stretch>
            <a:fillRect/>
          </a:stretch>
        </p:blipFill>
        <p:spPr>
          <a:xfrm>
            <a:off x="6858354" y="526410"/>
            <a:ext cx="5060950" cy="3271223"/>
          </a:xfrm>
          <a:prstGeom prst="rect">
            <a:avLst/>
          </a:prstGeom>
        </p:spPr>
      </p:pic>
      <p:sp>
        <p:nvSpPr>
          <p:cNvPr id="2" name="Title 1">
            <a:extLst>
              <a:ext uri="{FF2B5EF4-FFF2-40B4-BE49-F238E27FC236}">
                <a16:creationId xmlns:a16="http://schemas.microsoft.com/office/drawing/2014/main" id="{186A600F-E696-5B91-C9C7-45EBF356FFD2}"/>
              </a:ext>
            </a:extLst>
          </p:cNvPr>
          <p:cNvSpPr>
            <a:spLocks noGrp="1"/>
          </p:cNvSpPr>
          <p:nvPr>
            <p:ph type="title"/>
          </p:nvPr>
        </p:nvSpPr>
        <p:spPr/>
        <p:txBody>
          <a:bodyPr/>
          <a:lstStyle/>
          <a:p>
            <a:r>
              <a:rPr lang="en-US" dirty="0"/>
              <a:t>MUNICIPAL ASSUMPTIONS</a:t>
            </a:r>
          </a:p>
        </p:txBody>
      </p:sp>
      <p:sp>
        <p:nvSpPr>
          <p:cNvPr id="4" name="TextBox 3">
            <a:extLst>
              <a:ext uri="{FF2B5EF4-FFF2-40B4-BE49-F238E27FC236}">
                <a16:creationId xmlns:a16="http://schemas.microsoft.com/office/drawing/2014/main" id="{2A8EE6AA-56FC-13EE-8CC3-1DB98D89A8FC}"/>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96093AE9-6B0B-8D7D-64C9-E0E615BA83AF}"/>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6" name="TextBox 5">
            <a:extLst>
              <a:ext uri="{FF2B5EF4-FFF2-40B4-BE49-F238E27FC236}">
                <a16:creationId xmlns:a16="http://schemas.microsoft.com/office/drawing/2014/main" id="{4FA12343-5D2C-917D-0AAD-E1797190D939}"/>
              </a:ext>
            </a:extLst>
          </p:cNvPr>
          <p:cNvSpPr txBox="1"/>
          <p:nvPr/>
        </p:nvSpPr>
        <p:spPr>
          <a:xfrm>
            <a:off x="838198" y="2227902"/>
            <a:ext cx="9759846" cy="4103688"/>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Water Comes from NJAW</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Outsource O&amp;M</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2026 RFP</a:t>
            </a:r>
          </a:p>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SOV Water Utility Staffing</a:t>
            </a:r>
          </a:p>
          <a:p>
            <a:pPr marL="800100" lvl="2"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New Costs: Year 1 &amp; 2 ($605,000), Year 3+ ($498,750)</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1 FT Executive Director, Staff Engineer, Administrative Assistant (Billing, Communications, Customer Service, etc.)</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Year 1 &amp; 2 only: Consulting Engineers </a:t>
            </a:r>
          </a:p>
          <a:p>
            <a:pPr marL="342900"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Operating Expenses</a:t>
            </a:r>
          </a:p>
          <a:p>
            <a:pPr lvl="1">
              <a:lnSpc>
                <a:spcPct val="80000"/>
              </a:lnSpc>
              <a:spcBef>
                <a:spcPts val="500"/>
              </a:spcBef>
              <a:spcAft>
                <a:spcPts val="400"/>
              </a:spcAft>
            </a:pPr>
            <a:r>
              <a:rPr lang="en-US" sz="2000" dirty="0">
                <a:solidFill>
                  <a:srgbClr val="002A64"/>
                </a:solidFill>
                <a:latin typeface="Century Gothic" panose="020B0502020202020204" pitchFamily="34" charset="0"/>
              </a:rPr>
              <a:t>-</a:t>
            </a:r>
            <a:r>
              <a:rPr lang="en-US" sz="2000" b="1" dirty="0">
                <a:solidFill>
                  <a:srgbClr val="002A64"/>
                </a:solidFill>
                <a:latin typeface="Century Gothic" panose="020B0502020202020204" pitchFamily="34" charset="0"/>
              </a:rPr>
              <a:t> New Costs: $54,000 for Office Space/Professional Services, IT &amp; Software</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Capital Improvement Plan</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$50M (Same in options 1, 2, or 3)</a:t>
            </a:r>
          </a:p>
        </p:txBody>
      </p:sp>
      <p:sp>
        <p:nvSpPr>
          <p:cNvPr id="7" name="TextBox 6">
            <a:extLst>
              <a:ext uri="{FF2B5EF4-FFF2-40B4-BE49-F238E27FC236}">
                <a16:creationId xmlns:a16="http://schemas.microsoft.com/office/drawing/2014/main" id="{EEFC8F1D-C88A-D3B2-FE02-E53A69A69103}"/>
              </a:ext>
            </a:extLst>
          </p:cNvPr>
          <p:cNvSpPr txBox="1"/>
          <p:nvPr/>
        </p:nvSpPr>
        <p:spPr>
          <a:xfrm>
            <a:off x="838199" y="1632531"/>
            <a:ext cx="10620375"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Scenario 1 (If Retained: Most likely)</a:t>
            </a:r>
          </a:p>
          <a:p>
            <a:endParaRPr lang="en-US" dirty="0"/>
          </a:p>
        </p:txBody>
      </p:sp>
    </p:spTree>
    <p:extLst>
      <p:ext uri="{BB962C8B-B14F-4D97-AF65-F5344CB8AC3E}">
        <p14:creationId xmlns:p14="http://schemas.microsoft.com/office/powerpoint/2010/main" val="3080539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6934F-FE3A-5F97-7A93-CFE6D69325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F9FC4-6CBC-5292-0408-24EAE8B82407}"/>
              </a:ext>
            </a:extLst>
          </p:cNvPr>
          <p:cNvSpPr>
            <a:spLocks noGrp="1"/>
          </p:cNvSpPr>
          <p:nvPr>
            <p:ph type="title"/>
          </p:nvPr>
        </p:nvSpPr>
        <p:spPr/>
        <p:txBody>
          <a:bodyPr/>
          <a:lstStyle/>
          <a:p>
            <a:r>
              <a:rPr lang="en-US" dirty="0"/>
              <a:t>MUNICIPAL ASSUMPTIONS</a:t>
            </a:r>
          </a:p>
        </p:txBody>
      </p:sp>
      <p:sp>
        <p:nvSpPr>
          <p:cNvPr id="4" name="TextBox 3">
            <a:extLst>
              <a:ext uri="{FF2B5EF4-FFF2-40B4-BE49-F238E27FC236}">
                <a16:creationId xmlns:a16="http://schemas.microsoft.com/office/drawing/2014/main" id="{0805C757-130A-AC92-2ADA-4673E96E05B1}"/>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7493DFBE-A2F2-743A-2A2A-5D38FF1B78D6}"/>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6" name="TextBox 5">
            <a:extLst>
              <a:ext uri="{FF2B5EF4-FFF2-40B4-BE49-F238E27FC236}">
                <a16:creationId xmlns:a16="http://schemas.microsoft.com/office/drawing/2014/main" id="{D47438AE-33BD-1C49-06A1-7FFA4B52E179}"/>
              </a:ext>
            </a:extLst>
          </p:cNvPr>
          <p:cNvSpPr txBox="1"/>
          <p:nvPr/>
        </p:nvSpPr>
        <p:spPr>
          <a:xfrm>
            <a:off x="838198" y="2227902"/>
            <a:ext cx="9759846" cy="2762295"/>
          </a:xfrm>
          <a:prstGeom prst="rect">
            <a:avLst/>
          </a:prstGeom>
          <a:noFill/>
        </p:spPr>
        <p:txBody>
          <a:bodyPr wrap="square" rtlCol="0">
            <a:spAutoFit/>
          </a:bodyPr>
          <a:lstStyle/>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Water Comes from NJAW</a:t>
            </a:r>
          </a:p>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Provide In House O&amp;M &amp; terminate 3</a:t>
            </a:r>
            <a:r>
              <a:rPr lang="en-US" sz="2000" b="1" baseline="30000" dirty="0">
                <a:solidFill>
                  <a:srgbClr val="002A64"/>
                </a:solidFill>
                <a:latin typeface="Century Gothic" panose="020B0502020202020204" pitchFamily="34" charset="0"/>
              </a:rPr>
              <a:t>rd</a:t>
            </a:r>
            <a:r>
              <a:rPr lang="en-US" sz="2000" b="1" dirty="0">
                <a:solidFill>
                  <a:srgbClr val="002A64"/>
                </a:solidFill>
                <a:latin typeface="Century Gothic" panose="020B0502020202020204" pitchFamily="34" charset="0"/>
              </a:rPr>
              <a:t> Party Contract</a:t>
            </a:r>
          </a:p>
          <a:p>
            <a:pPr marL="342900" lvl="1" indent="-342900">
              <a:lnSpc>
                <a:spcPct val="80000"/>
              </a:lnSpc>
              <a:spcBef>
                <a:spcPts val="500"/>
              </a:spcBef>
              <a:spcAft>
                <a:spcPts val="400"/>
              </a:spcAft>
              <a:buFont typeface="Arial" panose="020B0604020202020204" pitchFamily="34" charset="0"/>
              <a:buChar char="•"/>
            </a:pPr>
            <a:r>
              <a:rPr lang="en-US" sz="2000" b="1" dirty="0">
                <a:solidFill>
                  <a:srgbClr val="002A64"/>
                </a:solidFill>
                <a:latin typeface="Century Gothic" panose="020B0502020202020204" pitchFamily="34" charset="0"/>
              </a:rPr>
              <a:t>SOV Water Utility Staffing</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$1.65M in Personnel</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Operating Expenses</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$3.94M</a:t>
            </a:r>
          </a:p>
          <a:p>
            <a:pPr marL="285750" indent="-285750">
              <a:buFont typeface="Arial" panose="020B0604020202020204" pitchFamily="34" charset="0"/>
              <a:buChar char="•"/>
            </a:pPr>
            <a:r>
              <a:rPr lang="en-US" sz="2000" b="1" dirty="0">
                <a:solidFill>
                  <a:srgbClr val="002A64"/>
                </a:solidFill>
                <a:latin typeface="Century Gothic" panose="020B0502020202020204" pitchFamily="34" charset="0"/>
              </a:rPr>
              <a:t>Capital Improvement Plan</a:t>
            </a:r>
          </a:p>
          <a:p>
            <a:pPr marL="685800" lvl="1" indent="-228600">
              <a:lnSpc>
                <a:spcPct val="80000"/>
              </a:lnSpc>
              <a:spcBef>
                <a:spcPts val="500"/>
              </a:spcBef>
              <a:spcAft>
                <a:spcPts val="400"/>
              </a:spcAft>
              <a:buFont typeface="Calibri" panose="020F0502020204030204" pitchFamily="34" charset="0"/>
              <a:buChar char="‒"/>
            </a:pPr>
            <a:r>
              <a:rPr lang="en-US" sz="2000" dirty="0">
                <a:solidFill>
                  <a:srgbClr val="002A64"/>
                </a:solidFill>
                <a:latin typeface="Century Gothic" panose="020B0502020202020204" pitchFamily="34" charset="0"/>
              </a:rPr>
              <a:t>$50M (Same in options 1, 2, or 3)</a:t>
            </a:r>
          </a:p>
        </p:txBody>
      </p:sp>
      <p:sp>
        <p:nvSpPr>
          <p:cNvPr id="7" name="TextBox 6">
            <a:extLst>
              <a:ext uri="{FF2B5EF4-FFF2-40B4-BE49-F238E27FC236}">
                <a16:creationId xmlns:a16="http://schemas.microsoft.com/office/drawing/2014/main" id="{9F3F8F7F-CB76-BD24-5B6A-D3415A41305C}"/>
              </a:ext>
            </a:extLst>
          </p:cNvPr>
          <p:cNvSpPr txBox="1"/>
          <p:nvPr/>
        </p:nvSpPr>
        <p:spPr>
          <a:xfrm>
            <a:off x="838199" y="1632531"/>
            <a:ext cx="10620375" cy="738664"/>
          </a:xfrm>
          <a:prstGeom prst="rect">
            <a:avLst/>
          </a:prstGeom>
          <a:noFill/>
        </p:spPr>
        <p:txBody>
          <a:bodyPr wrap="square">
            <a:spAutoFit/>
          </a:bodyPr>
          <a:lstStyle/>
          <a:p>
            <a:r>
              <a:rPr lang="en-US" sz="2400" b="1" dirty="0">
                <a:solidFill>
                  <a:srgbClr val="008C13"/>
                </a:solidFill>
                <a:latin typeface="Century Gothic" panose="020B0502020202020204" pitchFamily="34" charset="0"/>
              </a:rPr>
              <a:t>Scenario 2 (If Retained: Not Likely)</a:t>
            </a:r>
          </a:p>
          <a:p>
            <a:endParaRPr lang="en-US" dirty="0"/>
          </a:p>
        </p:txBody>
      </p:sp>
    </p:spTree>
    <p:extLst>
      <p:ext uri="{BB962C8B-B14F-4D97-AF65-F5344CB8AC3E}">
        <p14:creationId xmlns:p14="http://schemas.microsoft.com/office/powerpoint/2010/main" val="2681390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66363-75FC-9045-C805-E2274CC273E0}"/>
            </a:ext>
          </a:extLst>
        </p:cNvPr>
        <p:cNvGrpSpPr/>
        <p:nvPr/>
      </p:nvGrpSpPr>
      <p:grpSpPr>
        <a:xfrm>
          <a:off x="0" y="0"/>
          <a:ext cx="0" cy="0"/>
          <a:chOff x="0" y="0"/>
          <a:chExt cx="0" cy="0"/>
        </a:xfrm>
      </p:grpSpPr>
      <p:pic>
        <p:nvPicPr>
          <p:cNvPr id="9" name="Picture 8" descr="A diagram of a company&#10;&#10;Description automatically generated">
            <a:extLst>
              <a:ext uri="{FF2B5EF4-FFF2-40B4-BE49-F238E27FC236}">
                <a16:creationId xmlns:a16="http://schemas.microsoft.com/office/drawing/2014/main" id="{3F078016-0C20-1CFD-D777-0B8EFFA070BA}"/>
              </a:ext>
            </a:extLst>
          </p:cNvPr>
          <p:cNvPicPr>
            <a:picLocks noChangeAspect="1"/>
          </p:cNvPicPr>
          <p:nvPr/>
        </p:nvPicPr>
        <p:blipFill>
          <a:blip r:embed="rId2"/>
          <a:stretch>
            <a:fillRect/>
          </a:stretch>
        </p:blipFill>
        <p:spPr>
          <a:xfrm>
            <a:off x="699014" y="1480131"/>
            <a:ext cx="9890490" cy="4989942"/>
          </a:xfrm>
          <a:prstGeom prst="rect">
            <a:avLst/>
          </a:prstGeom>
        </p:spPr>
      </p:pic>
      <p:sp>
        <p:nvSpPr>
          <p:cNvPr id="2" name="Title 1">
            <a:extLst>
              <a:ext uri="{FF2B5EF4-FFF2-40B4-BE49-F238E27FC236}">
                <a16:creationId xmlns:a16="http://schemas.microsoft.com/office/drawing/2014/main" id="{57F85E47-CEF3-1D48-71DB-23E76467CCD0}"/>
              </a:ext>
            </a:extLst>
          </p:cNvPr>
          <p:cNvSpPr>
            <a:spLocks noGrp="1"/>
          </p:cNvSpPr>
          <p:nvPr>
            <p:ph type="title"/>
          </p:nvPr>
        </p:nvSpPr>
        <p:spPr/>
        <p:txBody>
          <a:bodyPr/>
          <a:lstStyle/>
          <a:p>
            <a:r>
              <a:rPr lang="en-US" dirty="0"/>
              <a:t>MUNICIPAL ASSUMPTIONS</a:t>
            </a:r>
          </a:p>
        </p:txBody>
      </p:sp>
      <p:sp>
        <p:nvSpPr>
          <p:cNvPr id="4" name="TextBox 3">
            <a:extLst>
              <a:ext uri="{FF2B5EF4-FFF2-40B4-BE49-F238E27FC236}">
                <a16:creationId xmlns:a16="http://schemas.microsoft.com/office/drawing/2014/main" id="{47A60840-F7B5-8998-A89F-BE0B2FA74021}"/>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CF994705-2535-396B-A338-62A6846F25B9}"/>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10" name="TextBox 9">
            <a:extLst>
              <a:ext uri="{FF2B5EF4-FFF2-40B4-BE49-F238E27FC236}">
                <a16:creationId xmlns:a16="http://schemas.microsoft.com/office/drawing/2014/main" id="{A1F4611C-9FC5-DC23-FE41-822A01BAE4A0}"/>
              </a:ext>
            </a:extLst>
          </p:cNvPr>
          <p:cNvSpPr txBox="1"/>
          <p:nvPr/>
        </p:nvSpPr>
        <p:spPr>
          <a:xfrm>
            <a:off x="7163564" y="1421573"/>
            <a:ext cx="4329422" cy="1107996"/>
          </a:xfrm>
          <a:prstGeom prst="rect">
            <a:avLst/>
          </a:prstGeom>
          <a:noFill/>
        </p:spPr>
        <p:txBody>
          <a:bodyPr wrap="square">
            <a:spAutoFit/>
          </a:bodyPr>
          <a:lstStyle/>
          <a:p>
            <a:r>
              <a:rPr lang="en-US" sz="2400" b="1" dirty="0">
                <a:solidFill>
                  <a:srgbClr val="008C13"/>
                </a:solidFill>
                <a:latin typeface="Century Gothic" panose="020B0502020202020204" pitchFamily="34" charset="0"/>
              </a:rPr>
              <a:t>Scenario 2 Staffing Sample </a:t>
            </a:r>
          </a:p>
          <a:p>
            <a:r>
              <a:rPr lang="en-US" sz="2400" b="1" dirty="0">
                <a:solidFill>
                  <a:srgbClr val="008C13"/>
                </a:solidFill>
                <a:latin typeface="Century Gothic" panose="020B0502020202020204" pitchFamily="34" charset="0"/>
              </a:rPr>
              <a:t>(If Retained: Not Likely)</a:t>
            </a:r>
          </a:p>
          <a:p>
            <a:endParaRPr lang="en-US" dirty="0"/>
          </a:p>
        </p:txBody>
      </p:sp>
    </p:spTree>
    <p:extLst>
      <p:ext uri="{BB962C8B-B14F-4D97-AF65-F5344CB8AC3E}">
        <p14:creationId xmlns:p14="http://schemas.microsoft.com/office/powerpoint/2010/main" val="1255461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0C165-BA32-BBD7-9D6E-FB9850833D61}"/>
            </a:ext>
          </a:extLst>
        </p:cNvPr>
        <p:cNvGrpSpPr/>
        <p:nvPr/>
      </p:nvGrpSpPr>
      <p:grpSpPr>
        <a:xfrm>
          <a:off x="0" y="0"/>
          <a:ext cx="0" cy="0"/>
          <a:chOff x="0" y="0"/>
          <a:chExt cx="0" cy="0"/>
        </a:xfrm>
      </p:grpSpPr>
      <p:pic>
        <p:nvPicPr>
          <p:cNvPr id="12" name="Picture 11" descr="A diagram of water quality&#10;&#10;Description automatically generated">
            <a:extLst>
              <a:ext uri="{FF2B5EF4-FFF2-40B4-BE49-F238E27FC236}">
                <a16:creationId xmlns:a16="http://schemas.microsoft.com/office/drawing/2014/main" id="{BF134482-71C5-F485-7EAA-5BC283A2E5D8}"/>
              </a:ext>
            </a:extLst>
          </p:cNvPr>
          <p:cNvPicPr>
            <a:picLocks noChangeAspect="1"/>
          </p:cNvPicPr>
          <p:nvPr/>
        </p:nvPicPr>
        <p:blipFill>
          <a:blip r:embed="rId2"/>
          <a:stretch>
            <a:fillRect/>
          </a:stretch>
        </p:blipFill>
        <p:spPr>
          <a:xfrm>
            <a:off x="3200400" y="414408"/>
            <a:ext cx="8762368" cy="6443592"/>
          </a:xfrm>
          <a:prstGeom prst="rect">
            <a:avLst/>
          </a:prstGeom>
          <a:effectLst/>
        </p:spPr>
      </p:pic>
      <p:sp>
        <p:nvSpPr>
          <p:cNvPr id="2" name="Title 1">
            <a:extLst>
              <a:ext uri="{FF2B5EF4-FFF2-40B4-BE49-F238E27FC236}">
                <a16:creationId xmlns:a16="http://schemas.microsoft.com/office/drawing/2014/main" id="{D22EB2DA-6F9C-2D19-4AE9-258124723808}"/>
              </a:ext>
            </a:extLst>
          </p:cNvPr>
          <p:cNvSpPr>
            <a:spLocks noGrp="1"/>
          </p:cNvSpPr>
          <p:nvPr>
            <p:ph type="title"/>
          </p:nvPr>
        </p:nvSpPr>
        <p:spPr>
          <a:xfrm>
            <a:off x="305432" y="758791"/>
            <a:ext cx="3124200" cy="1325563"/>
          </a:xfrm>
        </p:spPr>
        <p:txBody>
          <a:bodyPr/>
          <a:lstStyle/>
          <a:p>
            <a:r>
              <a:rPr lang="en-US" dirty="0"/>
              <a:t>MUNICIPAL ASSUMPTIONS</a:t>
            </a:r>
          </a:p>
        </p:txBody>
      </p:sp>
      <p:sp>
        <p:nvSpPr>
          <p:cNvPr id="4" name="TextBox 3">
            <a:extLst>
              <a:ext uri="{FF2B5EF4-FFF2-40B4-BE49-F238E27FC236}">
                <a16:creationId xmlns:a16="http://schemas.microsoft.com/office/drawing/2014/main" id="{23156A41-9D46-2914-A184-62CFEDA3147D}"/>
              </a:ext>
            </a:extLst>
          </p:cNvPr>
          <p:cNvSpPr txBox="1"/>
          <p:nvPr/>
        </p:nvSpPr>
        <p:spPr>
          <a:xfrm rot="20153406">
            <a:off x="10071365" y="5666064"/>
            <a:ext cx="3215144" cy="461665"/>
          </a:xfrm>
          <a:prstGeom prst="rect">
            <a:avLst/>
          </a:prstGeom>
          <a:noFill/>
        </p:spPr>
        <p:txBody>
          <a:bodyPr wrap="square" rtlCol="0">
            <a:spAutoFit/>
          </a:bodyPr>
          <a:lstStyle/>
          <a:p>
            <a:r>
              <a:rPr lang="en-US" sz="2400" b="1" dirty="0">
                <a:solidFill>
                  <a:schemeClr val="bg1"/>
                </a:solidFill>
              </a:rPr>
              <a:t>NEW SLIDE</a:t>
            </a:r>
          </a:p>
        </p:txBody>
      </p:sp>
      <p:sp>
        <p:nvSpPr>
          <p:cNvPr id="5" name="TextBox 4">
            <a:extLst>
              <a:ext uri="{FF2B5EF4-FFF2-40B4-BE49-F238E27FC236}">
                <a16:creationId xmlns:a16="http://schemas.microsoft.com/office/drawing/2014/main" id="{F078AE87-A247-7AF0-4528-00838D00FDCA}"/>
              </a:ext>
            </a:extLst>
          </p:cNvPr>
          <p:cNvSpPr txBox="1"/>
          <p:nvPr/>
        </p:nvSpPr>
        <p:spPr>
          <a:xfrm rot="20028116">
            <a:off x="8936182" y="5995950"/>
            <a:ext cx="3906982" cy="461665"/>
          </a:xfrm>
          <a:prstGeom prst="rect">
            <a:avLst/>
          </a:prstGeom>
          <a:solidFill>
            <a:srgbClr val="FF8204"/>
          </a:solidFill>
        </p:spPr>
        <p:txBody>
          <a:bodyPr wrap="square" rtlCol="0">
            <a:spAutoFit/>
          </a:bodyPr>
          <a:lstStyle/>
          <a:p>
            <a:pPr algn="ctr"/>
            <a:r>
              <a:rPr lang="en-US" sz="2400" b="1" dirty="0">
                <a:solidFill>
                  <a:schemeClr val="bg1"/>
                </a:solidFill>
                <a:latin typeface="Century Gothic" panose="020B0502020202020204" pitchFamily="34" charset="0"/>
              </a:rPr>
              <a:t>NEW SLIDE</a:t>
            </a:r>
          </a:p>
        </p:txBody>
      </p:sp>
      <p:sp>
        <p:nvSpPr>
          <p:cNvPr id="10" name="TextBox 9">
            <a:extLst>
              <a:ext uri="{FF2B5EF4-FFF2-40B4-BE49-F238E27FC236}">
                <a16:creationId xmlns:a16="http://schemas.microsoft.com/office/drawing/2014/main" id="{5E80BBB6-3520-02C8-6649-E245D48A28A8}"/>
              </a:ext>
            </a:extLst>
          </p:cNvPr>
          <p:cNvSpPr txBox="1"/>
          <p:nvPr/>
        </p:nvSpPr>
        <p:spPr>
          <a:xfrm>
            <a:off x="305432" y="2046119"/>
            <a:ext cx="2894968" cy="1200329"/>
          </a:xfrm>
          <a:prstGeom prst="rect">
            <a:avLst/>
          </a:prstGeom>
          <a:noFill/>
        </p:spPr>
        <p:txBody>
          <a:bodyPr wrap="square">
            <a:spAutoFit/>
          </a:bodyPr>
          <a:lstStyle/>
          <a:p>
            <a:r>
              <a:rPr lang="en-US" sz="2400" b="1" dirty="0">
                <a:solidFill>
                  <a:srgbClr val="008C13"/>
                </a:solidFill>
                <a:latin typeface="Century Gothic" panose="020B0502020202020204" pitchFamily="34" charset="0"/>
              </a:rPr>
              <a:t>Scenario 3 Staffing (If Sold to NJAW)</a:t>
            </a:r>
            <a:endParaRPr lang="en-US" dirty="0"/>
          </a:p>
        </p:txBody>
      </p:sp>
    </p:spTree>
    <p:extLst>
      <p:ext uri="{BB962C8B-B14F-4D97-AF65-F5344CB8AC3E}">
        <p14:creationId xmlns:p14="http://schemas.microsoft.com/office/powerpoint/2010/main" val="4207207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a:xfrm>
            <a:off x="587829" y="372454"/>
            <a:ext cx="10515600" cy="1325563"/>
          </a:xfrm>
        </p:spPr>
        <p:txBody>
          <a:bodyPr/>
          <a:lstStyle/>
          <a:p>
            <a:r>
              <a:rPr lang="en-US" dirty="0"/>
              <a:t>WATER RATE PROJECTION </a:t>
            </a:r>
          </a:p>
        </p:txBody>
      </p:sp>
      <p:sp>
        <p:nvSpPr>
          <p:cNvPr id="3" name="TextBox 2">
            <a:extLst>
              <a:ext uri="{FF2B5EF4-FFF2-40B4-BE49-F238E27FC236}">
                <a16:creationId xmlns:a16="http://schemas.microsoft.com/office/drawing/2014/main" id="{CF983532-EE82-12DD-71ED-1430EC5C9F1E}"/>
              </a:ext>
            </a:extLst>
          </p:cNvPr>
          <p:cNvSpPr txBox="1"/>
          <p:nvPr/>
        </p:nvSpPr>
        <p:spPr>
          <a:xfrm>
            <a:off x="838200" y="1466775"/>
            <a:ext cx="10515600" cy="1246495"/>
          </a:xfrm>
          <a:prstGeom prst="rect">
            <a:avLst/>
          </a:prstGeom>
          <a:noFill/>
        </p:spPr>
        <p:txBody>
          <a:bodyPr wrap="square" rtlCol="0">
            <a:spAutoFit/>
          </a:bodyPr>
          <a:lstStyle/>
          <a:p>
            <a:pPr marL="0" marR="0">
              <a:lnSpc>
                <a:spcPct val="150000"/>
              </a:lnSpc>
              <a:spcBef>
                <a:spcPts val="0"/>
              </a:spcBef>
              <a:spcAft>
                <a:spcPts val="0"/>
              </a:spcAft>
            </a:pPr>
            <a:r>
              <a:rPr lang="en-US" sz="2000" b="1" kern="100" dirty="0">
                <a:effectLst/>
                <a:latin typeface="Century Gothic" panose="020B0502020202020204" pitchFamily="34" charset="0"/>
                <a:ea typeface="Aptos" panose="020B0004020202020204" pitchFamily="34" charset="0"/>
                <a:cs typeface="Times New Roman" panose="02020603050405020304" pitchFamily="18" charset="0"/>
              </a:rPr>
              <a:t> </a:t>
            </a:r>
            <a:endParaRPr lang="en-US" sz="2000" kern="100" dirty="0">
              <a:effectLst/>
              <a:latin typeface="Century Gothic" panose="020B0502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0"/>
              </a:spcAft>
            </a:pPr>
            <a:r>
              <a:rPr lang="en-US" kern="100" dirty="0">
                <a:solidFill>
                  <a:srgbClr val="002A64"/>
                </a:solidFill>
                <a:effectLst/>
                <a:latin typeface="Century Gothic" panose="020B0502020202020204" pitchFamily="34" charset="0"/>
                <a:ea typeface="Aptos" panose="020B0004020202020204" pitchFamily="34" charset="0"/>
                <a:cs typeface="Times New Roman" panose="02020603050405020304" pitchFamily="18" charset="0"/>
              </a:rPr>
              <a:t> </a:t>
            </a:r>
          </a:p>
          <a:p>
            <a:endParaRPr lang="en-US" dirty="0"/>
          </a:p>
        </p:txBody>
      </p:sp>
      <p:sp>
        <p:nvSpPr>
          <p:cNvPr id="4" name="TextBox 3">
            <a:extLst>
              <a:ext uri="{FF2B5EF4-FFF2-40B4-BE49-F238E27FC236}">
                <a16:creationId xmlns:a16="http://schemas.microsoft.com/office/drawing/2014/main" id="{F0719E34-F64E-8837-24DF-AD6CDDD7366A}"/>
              </a:ext>
            </a:extLst>
          </p:cNvPr>
          <p:cNvSpPr txBox="1"/>
          <p:nvPr/>
        </p:nvSpPr>
        <p:spPr>
          <a:xfrm>
            <a:off x="838200" y="1482574"/>
            <a:ext cx="341760" cy="430887"/>
          </a:xfrm>
          <a:prstGeom prst="rect">
            <a:avLst/>
          </a:prstGeom>
          <a:noFill/>
        </p:spPr>
        <p:txBody>
          <a:bodyPr wrap="none" rtlCol="0">
            <a:spAutoFit/>
          </a:bodyPr>
          <a:lstStyle/>
          <a:p>
            <a:r>
              <a:rPr lang="en-US" sz="2200" b="1" dirty="0">
                <a:solidFill>
                  <a:srgbClr val="008C13"/>
                </a:solidFill>
                <a:latin typeface="Century Gothic" panose="020B0502020202020204" pitchFamily="34" charset="0"/>
              </a:rPr>
              <a:t>  </a:t>
            </a:r>
          </a:p>
        </p:txBody>
      </p:sp>
      <p:sp>
        <p:nvSpPr>
          <p:cNvPr id="7" name="TextBox 6">
            <a:extLst>
              <a:ext uri="{FF2B5EF4-FFF2-40B4-BE49-F238E27FC236}">
                <a16:creationId xmlns:a16="http://schemas.microsoft.com/office/drawing/2014/main" id="{4B232F08-8DC4-99AD-B1B7-589F175FD304}"/>
              </a:ext>
            </a:extLst>
          </p:cNvPr>
          <p:cNvSpPr txBox="1"/>
          <p:nvPr/>
        </p:nvSpPr>
        <p:spPr>
          <a:xfrm>
            <a:off x="838200" y="4309087"/>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sp>
        <p:nvSpPr>
          <p:cNvPr id="9" name="TextBox 8">
            <a:extLst>
              <a:ext uri="{FF2B5EF4-FFF2-40B4-BE49-F238E27FC236}">
                <a16:creationId xmlns:a16="http://schemas.microsoft.com/office/drawing/2014/main" id="{4AD035B9-282A-0761-49BB-013EE012941F}"/>
              </a:ext>
            </a:extLst>
          </p:cNvPr>
          <p:cNvSpPr txBox="1"/>
          <p:nvPr/>
        </p:nvSpPr>
        <p:spPr>
          <a:xfrm>
            <a:off x="697042" y="4047476"/>
            <a:ext cx="6100996" cy="369332"/>
          </a:xfrm>
          <a:prstGeom prst="rect">
            <a:avLst/>
          </a:prstGeom>
          <a:noFill/>
        </p:spPr>
        <p:txBody>
          <a:bodyPr wrap="square">
            <a:spAutoFit/>
          </a:bodyPr>
          <a:lstStyle/>
          <a:p>
            <a:r>
              <a:rPr lang="en-US" sz="1800" b="1" dirty="0">
                <a:solidFill>
                  <a:srgbClr val="008C13"/>
                </a:solidFill>
                <a:latin typeface="Century Gothic" panose="020B0502020202020204" pitchFamily="34" charset="0"/>
              </a:rPr>
              <a:t> </a:t>
            </a:r>
          </a:p>
        </p:txBody>
      </p:sp>
      <p:graphicFrame>
        <p:nvGraphicFramePr>
          <p:cNvPr id="5" name="Chart 4">
            <a:extLst>
              <a:ext uri="{FF2B5EF4-FFF2-40B4-BE49-F238E27FC236}">
                <a16:creationId xmlns:a16="http://schemas.microsoft.com/office/drawing/2014/main" id="{00000000-0008-0000-0500-000006000000}"/>
              </a:ext>
            </a:extLst>
          </p:cNvPr>
          <p:cNvGraphicFramePr>
            <a:graphicFrameLocks/>
          </p:cNvGraphicFramePr>
          <p:nvPr>
            <p:extLst>
              <p:ext uri="{D42A27DB-BD31-4B8C-83A1-F6EECF244321}">
                <p14:modId xmlns:p14="http://schemas.microsoft.com/office/powerpoint/2010/main" val="4005272025"/>
              </p:ext>
            </p:extLst>
          </p:nvPr>
        </p:nvGraphicFramePr>
        <p:xfrm>
          <a:off x="587829" y="1466775"/>
          <a:ext cx="9685014" cy="48316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05D7453-BE7A-8E2C-2C8B-2854D01468BF}"/>
              </a:ext>
            </a:extLst>
          </p:cNvPr>
          <p:cNvSpPr txBox="1"/>
          <p:nvPr/>
        </p:nvSpPr>
        <p:spPr>
          <a:xfrm>
            <a:off x="697042" y="6328985"/>
            <a:ext cx="9491987" cy="738664"/>
          </a:xfrm>
          <a:prstGeom prst="rect">
            <a:avLst/>
          </a:prstGeom>
          <a:noFill/>
        </p:spPr>
        <p:txBody>
          <a:bodyPr wrap="square" rtlCol="0">
            <a:spAutoFit/>
          </a:bodyPr>
          <a:lstStyle/>
          <a:p>
            <a:pPr rtl="0">
              <a:spcBef>
                <a:spcPts val="0"/>
              </a:spcBef>
              <a:spcAft>
                <a:spcPts val="0"/>
              </a:spcAft>
            </a:pPr>
            <a:r>
              <a:rPr lang="en-US" sz="1050" b="0" i="0" u="none" strike="noStrike" dirty="0">
                <a:solidFill>
                  <a:srgbClr val="183668"/>
                </a:solidFill>
                <a:effectLst/>
                <a:latin typeface="Century Gothic" panose="020B0502020202020204" pitchFamily="34" charset="0"/>
              </a:rPr>
              <a:t>*The average South Orange customer uses 9,000 gallons of water per month. After a six-year set-rate schedule, NJAW would slowly increase the South Orange Village rate to match the NJAW rate.</a:t>
            </a:r>
            <a:endParaRPr lang="en-US" sz="1050" b="0" dirty="0">
              <a:solidFill>
                <a:srgbClr val="183668"/>
              </a:solidFill>
              <a:effectLst/>
              <a:latin typeface="Century Gothic" panose="020B0502020202020204" pitchFamily="34" charset="0"/>
            </a:endParaRPr>
          </a:p>
          <a:p>
            <a:br>
              <a:rPr lang="en-US" sz="1050" dirty="0">
                <a:latin typeface="Century Gothic" panose="020B0502020202020204" pitchFamily="34" charset="0"/>
              </a:rPr>
            </a:br>
            <a:endParaRPr lang="en-US" sz="1050" dirty="0">
              <a:latin typeface="Century Gothic" panose="020B0502020202020204" pitchFamily="34" charset="0"/>
            </a:endParaRPr>
          </a:p>
        </p:txBody>
      </p:sp>
      <p:sp>
        <p:nvSpPr>
          <p:cNvPr id="20" name="TextBox 19">
            <a:extLst>
              <a:ext uri="{FF2B5EF4-FFF2-40B4-BE49-F238E27FC236}">
                <a16:creationId xmlns:a16="http://schemas.microsoft.com/office/drawing/2014/main" id="{D7BF9E4F-44C4-1E57-F8D8-CF927A8990E1}"/>
              </a:ext>
            </a:extLst>
          </p:cNvPr>
          <p:cNvSpPr txBox="1"/>
          <p:nvPr/>
        </p:nvSpPr>
        <p:spPr>
          <a:xfrm>
            <a:off x="6798038" y="5206559"/>
            <a:ext cx="1783822" cy="369332"/>
          </a:xfrm>
          <a:prstGeom prst="rect">
            <a:avLst/>
          </a:prstGeom>
          <a:noFill/>
        </p:spPr>
        <p:txBody>
          <a:bodyPr wrap="none" rtlCol="0">
            <a:spAutoFit/>
          </a:bodyPr>
          <a:lstStyle/>
          <a:p>
            <a:r>
              <a:rPr lang="en-US" b="1" dirty="0">
                <a:solidFill>
                  <a:srgbClr val="008C13"/>
                </a:solidFill>
              </a:rPr>
              <a:t> NJAW Cost in NJ</a:t>
            </a:r>
          </a:p>
        </p:txBody>
      </p:sp>
      <p:cxnSp>
        <p:nvCxnSpPr>
          <p:cNvPr id="22" name="Straight Connector 21">
            <a:extLst>
              <a:ext uri="{FF2B5EF4-FFF2-40B4-BE49-F238E27FC236}">
                <a16:creationId xmlns:a16="http://schemas.microsoft.com/office/drawing/2014/main" id="{22D75D5F-21D2-1FFD-C1F2-C14E107528CE}"/>
              </a:ext>
            </a:extLst>
          </p:cNvPr>
          <p:cNvCxnSpPr>
            <a:cxnSpLocks/>
          </p:cNvCxnSpPr>
          <p:nvPr/>
        </p:nvCxnSpPr>
        <p:spPr>
          <a:xfrm>
            <a:off x="6608618" y="5391225"/>
            <a:ext cx="330578" cy="0"/>
          </a:xfrm>
          <a:prstGeom prst="line">
            <a:avLst/>
          </a:prstGeom>
          <a:ln w="25400">
            <a:solidFill>
              <a:srgbClr val="008C1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7922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2295525"/>
            <a:ext cx="10515600" cy="1831975"/>
          </a:xfrm>
        </p:spPr>
        <p:txBody>
          <a:bodyPr anchor="ctr">
            <a:normAutofit/>
          </a:bodyPr>
          <a:lstStyle/>
          <a:p>
            <a:pPr algn="ctr"/>
            <a:r>
              <a:rPr lang="en-US" sz="5400" dirty="0">
                <a:solidFill>
                  <a:schemeClr val="bg1"/>
                </a:solidFill>
              </a:rPr>
              <a:t>EXHIBITS</a:t>
            </a:r>
          </a:p>
        </p:txBody>
      </p:sp>
    </p:spTree>
    <p:extLst>
      <p:ext uri="{BB962C8B-B14F-4D97-AF65-F5344CB8AC3E}">
        <p14:creationId xmlns:p14="http://schemas.microsoft.com/office/powerpoint/2010/main" val="3929202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690A-44F9-A859-7E87-512F2D0CF6CD}"/>
              </a:ext>
            </a:extLst>
          </p:cNvPr>
          <p:cNvSpPr>
            <a:spLocks noGrp="1"/>
          </p:cNvSpPr>
          <p:nvPr>
            <p:ph type="title"/>
          </p:nvPr>
        </p:nvSpPr>
        <p:spPr>
          <a:xfrm>
            <a:off x="370554" y="502911"/>
            <a:ext cx="3302000" cy="6044892"/>
          </a:xfrm>
        </p:spPr>
        <p:txBody>
          <a:bodyPr anchor="ctr">
            <a:normAutofit/>
          </a:bodyPr>
          <a:lstStyle/>
          <a:p>
            <a:r>
              <a:rPr lang="en-US" u="sng" dirty="0"/>
              <a:t>Exhibit 1A</a:t>
            </a:r>
            <a:r>
              <a:rPr lang="en-US" dirty="0"/>
              <a:t>: WATER SYSTEM FACILITIES INVENTORY</a:t>
            </a:r>
          </a:p>
        </p:txBody>
      </p:sp>
      <p:pic>
        <p:nvPicPr>
          <p:cNvPr id="24" name="Picture 23" descr="A table of information with text&#10;&#10;Description automatically generated with medium confidence">
            <a:extLst>
              <a:ext uri="{FF2B5EF4-FFF2-40B4-BE49-F238E27FC236}">
                <a16:creationId xmlns:a16="http://schemas.microsoft.com/office/drawing/2014/main" id="{06BB44BA-C91D-A1DA-48F8-A1BB39BFB879}"/>
              </a:ext>
            </a:extLst>
          </p:cNvPr>
          <p:cNvPicPr>
            <a:picLocks noChangeAspect="1"/>
          </p:cNvPicPr>
          <p:nvPr/>
        </p:nvPicPr>
        <p:blipFill>
          <a:blip r:embed="rId2"/>
          <a:stretch>
            <a:fillRect/>
          </a:stretch>
        </p:blipFill>
        <p:spPr>
          <a:xfrm>
            <a:off x="3672554" y="649918"/>
            <a:ext cx="7566946" cy="5750878"/>
          </a:xfrm>
          <a:prstGeom prst="rect">
            <a:avLst/>
          </a:prstGeom>
          <a:noFill/>
        </p:spPr>
      </p:pic>
    </p:spTree>
    <p:extLst>
      <p:ext uri="{BB962C8B-B14F-4D97-AF65-F5344CB8AC3E}">
        <p14:creationId xmlns:p14="http://schemas.microsoft.com/office/powerpoint/2010/main" val="4175347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53BD4-7ACC-0881-183C-0CED428476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BE94C8-B6C8-F18C-1C7D-DB564174A565}"/>
              </a:ext>
            </a:extLst>
          </p:cNvPr>
          <p:cNvSpPr>
            <a:spLocks noGrp="1"/>
          </p:cNvSpPr>
          <p:nvPr>
            <p:ph type="title"/>
          </p:nvPr>
        </p:nvSpPr>
        <p:spPr>
          <a:xfrm>
            <a:off x="838200" y="502911"/>
            <a:ext cx="10515600" cy="1325563"/>
          </a:xfrm>
        </p:spPr>
        <p:txBody>
          <a:bodyPr anchor="ctr">
            <a:normAutofit/>
          </a:bodyPr>
          <a:lstStyle/>
          <a:p>
            <a:r>
              <a:rPr lang="en-US" u="sng" dirty="0"/>
              <a:t>Exhibit 1B</a:t>
            </a:r>
            <a:r>
              <a:rPr lang="en-US" dirty="0"/>
              <a:t>: WATER SYSTEM WATER MAINS INVENTORY</a:t>
            </a:r>
          </a:p>
        </p:txBody>
      </p:sp>
      <p:pic>
        <p:nvPicPr>
          <p:cNvPr id="4" name="Content Placeholder 3" descr="A table of cost calculation&#10;&#10;Description automatically generated with medium confidence">
            <a:extLst>
              <a:ext uri="{FF2B5EF4-FFF2-40B4-BE49-F238E27FC236}">
                <a16:creationId xmlns:a16="http://schemas.microsoft.com/office/drawing/2014/main" id="{9816A622-2406-32FA-9D7C-C4505451F216}"/>
              </a:ext>
            </a:extLst>
          </p:cNvPr>
          <p:cNvPicPr>
            <a:picLocks noGrp="1" noChangeAspect="1"/>
          </p:cNvPicPr>
          <p:nvPr>
            <p:ph sz="half" idx="1"/>
          </p:nvPr>
        </p:nvPicPr>
        <p:blipFill>
          <a:blip r:embed="rId2"/>
          <a:stretch>
            <a:fillRect/>
          </a:stretch>
        </p:blipFill>
        <p:spPr>
          <a:xfrm>
            <a:off x="963652" y="1825625"/>
            <a:ext cx="4930695" cy="4351338"/>
          </a:xfrm>
          <a:noFill/>
        </p:spPr>
      </p:pic>
      <p:pic>
        <p:nvPicPr>
          <p:cNvPr id="6" name="Content Placeholder 5" descr="A table of iron and cement&#10;&#10;Description automatically generated with medium confidence">
            <a:extLst>
              <a:ext uri="{FF2B5EF4-FFF2-40B4-BE49-F238E27FC236}">
                <a16:creationId xmlns:a16="http://schemas.microsoft.com/office/drawing/2014/main" id="{D66C9828-52A4-0268-057B-0A8DF1B675E0}"/>
              </a:ext>
            </a:extLst>
          </p:cNvPr>
          <p:cNvPicPr>
            <a:picLocks noGrp="1" noChangeAspect="1"/>
          </p:cNvPicPr>
          <p:nvPr>
            <p:ph sz="half" idx="2"/>
          </p:nvPr>
        </p:nvPicPr>
        <p:blipFill>
          <a:blip r:embed="rId3"/>
          <a:stretch>
            <a:fillRect/>
          </a:stretch>
        </p:blipFill>
        <p:spPr>
          <a:xfrm>
            <a:off x="6172200" y="1904331"/>
            <a:ext cx="5181600" cy="4193926"/>
          </a:xfrm>
        </p:spPr>
      </p:pic>
    </p:spTree>
    <p:extLst>
      <p:ext uri="{BB962C8B-B14F-4D97-AF65-F5344CB8AC3E}">
        <p14:creationId xmlns:p14="http://schemas.microsoft.com/office/powerpoint/2010/main" val="314418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normAutofit/>
          </a:bodyPr>
          <a:lstStyle/>
          <a:p>
            <a:r>
              <a:rPr lang="en-US" dirty="0"/>
              <a:t>COMMUNITY MEETING AGENDA</a:t>
            </a:r>
          </a:p>
        </p:txBody>
      </p:sp>
      <p:sp>
        <p:nvSpPr>
          <p:cNvPr id="4" name="TextBox 3">
            <a:extLst>
              <a:ext uri="{FF2B5EF4-FFF2-40B4-BE49-F238E27FC236}">
                <a16:creationId xmlns:a16="http://schemas.microsoft.com/office/drawing/2014/main" id="{BBED4069-0D8F-152E-8AA3-E3DF4087A7C9}"/>
              </a:ext>
            </a:extLst>
          </p:cNvPr>
          <p:cNvSpPr txBox="1"/>
          <p:nvPr/>
        </p:nvSpPr>
        <p:spPr>
          <a:xfrm>
            <a:off x="838200" y="1632531"/>
            <a:ext cx="10289498" cy="4414029"/>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What prompted considering selling the Village’s water utility?</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Why have this community meeting?</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About South Orange’s Water Utility</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Infrastructure</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Water supply</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Operations &amp; maintenance</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Finances</a:t>
            </a:r>
          </a:p>
          <a:p>
            <a:pPr marL="685800" marR="0" lvl="1" indent="-228600">
              <a:spcBef>
                <a:spcPts val="500"/>
              </a:spcBef>
              <a:spcAft>
                <a:spcPts val="0"/>
              </a:spcAft>
              <a:buFont typeface="Calibri" panose="020F0502020204030204" pitchFamily="34" charset="0"/>
              <a:buChar char="‒"/>
            </a:pPr>
            <a:r>
              <a:rPr lang="en-US" sz="2000" dirty="0">
                <a:solidFill>
                  <a:srgbClr val="002A64"/>
                </a:solidFill>
                <a:latin typeface="Century Gothic" panose="020B0502020202020204" pitchFamily="34" charset="0"/>
              </a:rPr>
              <a:t>Capital improvement plan</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Background and process</a:t>
            </a:r>
          </a:p>
          <a:p>
            <a:pPr marL="342900" marR="0" lvl="0" indent="-342900">
              <a:spcBef>
                <a:spcPts val="0"/>
              </a:spcBef>
              <a:spcAft>
                <a:spcPts val="0"/>
              </a:spcAft>
              <a:buFont typeface="Symbol" pitchFamily="2" charset="2"/>
              <a:buChar char=""/>
            </a:pPr>
            <a:r>
              <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NJ American Water proposal</a:t>
            </a:r>
          </a:p>
          <a:p>
            <a:pPr marL="342900" marR="0" lvl="0" indent="-342900">
              <a:spcBef>
                <a:spcPts val="0"/>
              </a:spcBef>
              <a:spcAft>
                <a:spcPts val="0"/>
              </a:spcAft>
              <a:buFont typeface="Symbol" pitchFamily="2" charset="2"/>
              <a:buChar char=""/>
            </a:pPr>
            <a:r>
              <a:rPr lang="en-US" sz="20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Recommendation to the community</a:t>
            </a:r>
          </a:p>
          <a:p>
            <a:pPr marL="342900" marR="0" lvl="0" indent="-342900">
              <a:spcBef>
                <a:spcPts val="0"/>
              </a:spcBef>
              <a:spcAft>
                <a:spcPts val="0"/>
              </a:spcAft>
              <a:buFont typeface="Symbol" pitchFamily="2" charset="2"/>
              <a:buChar char=""/>
            </a:pPr>
            <a:r>
              <a:rPr lang="en-US" sz="20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NJAW introductions &amp; company background</a:t>
            </a:r>
            <a:endPar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Questions</a:t>
            </a:r>
            <a:endParaRPr lang="en-US" sz="20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91886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CFDC1-10F7-1264-3E5D-361716264C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9FA8C-6BD2-3E16-253A-6A00D4581CA9}"/>
              </a:ext>
            </a:extLst>
          </p:cNvPr>
          <p:cNvSpPr>
            <a:spLocks noGrp="1"/>
          </p:cNvSpPr>
          <p:nvPr>
            <p:ph type="title"/>
          </p:nvPr>
        </p:nvSpPr>
        <p:spPr/>
        <p:txBody>
          <a:bodyPr anchor="ctr">
            <a:normAutofit/>
          </a:bodyPr>
          <a:lstStyle/>
          <a:p>
            <a:r>
              <a:rPr lang="en-US" u="sng" dirty="0"/>
              <a:t>Exhibit 1C</a:t>
            </a:r>
            <a:r>
              <a:rPr lang="en-US" dirty="0"/>
              <a:t>: WATER SYSTEM MAIN VALVES INVENTORY</a:t>
            </a:r>
          </a:p>
        </p:txBody>
      </p:sp>
      <p:sp>
        <p:nvSpPr>
          <p:cNvPr id="3" name="Text Placeholder 2">
            <a:extLst>
              <a:ext uri="{FF2B5EF4-FFF2-40B4-BE49-F238E27FC236}">
                <a16:creationId xmlns:a16="http://schemas.microsoft.com/office/drawing/2014/main" id="{3D27577D-4277-86A6-DFC3-1164472A2285}"/>
              </a:ext>
            </a:extLst>
          </p:cNvPr>
          <p:cNvSpPr>
            <a:spLocks noGrp="1"/>
          </p:cNvSpPr>
          <p:nvPr>
            <p:ph idx="1"/>
          </p:nvPr>
        </p:nvSpPr>
        <p:spPr/>
        <p:txBody>
          <a:bodyPr anchor="ctr"/>
          <a:lstStyle/>
          <a:p>
            <a:r>
              <a:rPr lang="en-US" dirty="0"/>
              <a:t>Valves</a:t>
            </a:r>
          </a:p>
        </p:txBody>
      </p:sp>
      <p:pic>
        <p:nvPicPr>
          <p:cNvPr id="8" name="Picture 7" descr="A table of numbers and a number of valves&#10;&#10;Description automatically generated with medium confidence">
            <a:extLst>
              <a:ext uri="{FF2B5EF4-FFF2-40B4-BE49-F238E27FC236}">
                <a16:creationId xmlns:a16="http://schemas.microsoft.com/office/drawing/2014/main" id="{0FFB8B7D-F6A8-9437-3064-6A8BA0984E87}"/>
              </a:ext>
            </a:extLst>
          </p:cNvPr>
          <p:cNvPicPr>
            <a:picLocks noChangeAspect="1"/>
          </p:cNvPicPr>
          <p:nvPr/>
        </p:nvPicPr>
        <p:blipFill>
          <a:blip r:embed="rId2"/>
          <a:stretch>
            <a:fillRect/>
          </a:stretch>
        </p:blipFill>
        <p:spPr>
          <a:xfrm>
            <a:off x="838200" y="1825625"/>
            <a:ext cx="10230740" cy="4351338"/>
          </a:xfrm>
          <a:prstGeom prst="rect">
            <a:avLst/>
          </a:prstGeom>
        </p:spPr>
      </p:pic>
    </p:spTree>
    <p:extLst>
      <p:ext uri="{BB962C8B-B14F-4D97-AF65-F5344CB8AC3E}">
        <p14:creationId xmlns:p14="http://schemas.microsoft.com/office/powerpoint/2010/main" val="188033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12CE6-3CDE-8053-E138-0C43770E46D8}"/>
            </a:ext>
          </a:extLst>
        </p:cNvPr>
        <p:cNvGrpSpPr/>
        <p:nvPr/>
      </p:nvGrpSpPr>
      <p:grpSpPr>
        <a:xfrm>
          <a:off x="0" y="0"/>
          <a:ext cx="0" cy="0"/>
          <a:chOff x="0" y="0"/>
          <a:chExt cx="0" cy="0"/>
        </a:xfrm>
      </p:grpSpPr>
      <p:pic>
        <p:nvPicPr>
          <p:cNvPr id="4" name="Content Placeholder 6" descr="A table of numbers and numbers&#10;&#10;Description automatically generated with medium confidence">
            <a:extLst>
              <a:ext uri="{FF2B5EF4-FFF2-40B4-BE49-F238E27FC236}">
                <a16:creationId xmlns:a16="http://schemas.microsoft.com/office/drawing/2014/main" id="{753F1168-28E7-B55D-197C-0900E7AEFAFE}"/>
              </a:ext>
            </a:extLst>
          </p:cNvPr>
          <p:cNvPicPr>
            <a:picLocks noChangeAspect="1"/>
          </p:cNvPicPr>
          <p:nvPr/>
        </p:nvPicPr>
        <p:blipFill>
          <a:blip r:embed="rId2"/>
          <a:stretch>
            <a:fillRect/>
          </a:stretch>
        </p:blipFill>
        <p:spPr>
          <a:xfrm>
            <a:off x="838200" y="1844826"/>
            <a:ext cx="10160000" cy="4312935"/>
          </a:xfrm>
          <a:prstGeom prst="rect">
            <a:avLst/>
          </a:prstGeom>
        </p:spPr>
      </p:pic>
      <p:sp>
        <p:nvSpPr>
          <p:cNvPr id="2" name="Title 1">
            <a:extLst>
              <a:ext uri="{FF2B5EF4-FFF2-40B4-BE49-F238E27FC236}">
                <a16:creationId xmlns:a16="http://schemas.microsoft.com/office/drawing/2014/main" id="{E500DEC2-84DF-D783-4564-B829020CE5E3}"/>
              </a:ext>
            </a:extLst>
          </p:cNvPr>
          <p:cNvSpPr>
            <a:spLocks noGrp="1"/>
          </p:cNvSpPr>
          <p:nvPr>
            <p:ph type="title"/>
          </p:nvPr>
        </p:nvSpPr>
        <p:spPr/>
        <p:txBody>
          <a:bodyPr anchor="ctr">
            <a:normAutofit/>
          </a:bodyPr>
          <a:lstStyle/>
          <a:p>
            <a:r>
              <a:rPr lang="en-US" u="sng" dirty="0"/>
              <a:t>Exhibit 1D</a:t>
            </a:r>
            <a:r>
              <a:rPr lang="en-US" dirty="0"/>
              <a:t>: WATER SYSTEM FIRE HYDRANT INVENTORY</a:t>
            </a:r>
          </a:p>
        </p:txBody>
      </p:sp>
    </p:spTree>
    <p:extLst>
      <p:ext uri="{BB962C8B-B14F-4D97-AF65-F5344CB8AC3E}">
        <p14:creationId xmlns:p14="http://schemas.microsoft.com/office/powerpoint/2010/main" val="3693757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a:extLst>
            <a:ext uri="{FF2B5EF4-FFF2-40B4-BE49-F238E27FC236}">
              <a16:creationId xmlns:a16="http://schemas.microsoft.com/office/drawing/2014/main" id="{23F4FFD9-4BDB-F2AA-5D3D-6DDA19F5F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9D679F-C23A-449A-DCE4-05608E5DF1D8}"/>
              </a:ext>
            </a:extLst>
          </p:cNvPr>
          <p:cNvSpPr>
            <a:spLocks noGrp="1"/>
          </p:cNvSpPr>
          <p:nvPr>
            <p:ph type="title"/>
          </p:nvPr>
        </p:nvSpPr>
        <p:spPr>
          <a:xfrm>
            <a:off x="838200" y="1071342"/>
            <a:ext cx="10515600" cy="1831975"/>
          </a:xfrm>
        </p:spPr>
        <p:txBody>
          <a:bodyPr anchor="ctr">
            <a:normAutofit/>
          </a:bodyPr>
          <a:lstStyle/>
          <a:p>
            <a:pPr algn="ctr"/>
            <a:r>
              <a:rPr lang="en-US" sz="5400" i="1" u="sng" dirty="0">
                <a:solidFill>
                  <a:schemeClr val="bg1"/>
                </a:solidFill>
              </a:rPr>
              <a:t>RECOMMENDATION TO VOTERS</a:t>
            </a:r>
          </a:p>
        </p:txBody>
      </p:sp>
      <p:pic>
        <p:nvPicPr>
          <p:cNvPr id="6" name="Picture 5">
            <a:extLst>
              <a:ext uri="{FF2B5EF4-FFF2-40B4-BE49-F238E27FC236}">
                <a16:creationId xmlns:a16="http://schemas.microsoft.com/office/drawing/2014/main" id="{9CFBE5A8-6700-FB84-FE81-E5642381FC3D}"/>
              </a:ext>
            </a:extLst>
          </p:cNvPr>
          <p:cNvPicPr>
            <a:picLocks noChangeAspect="1"/>
          </p:cNvPicPr>
          <p:nvPr/>
        </p:nvPicPr>
        <p:blipFill>
          <a:blip r:embed="rId2"/>
          <a:stretch>
            <a:fillRect/>
          </a:stretch>
        </p:blipFill>
        <p:spPr>
          <a:xfrm>
            <a:off x="1487483" y="2961804"/>
            <a:ext cx="2613464" cy="2321426"/>
          </a:xfrm>
          <a:prstGeom prst="rect">
            <a:avLst/>
          </a:prstGeom>
        </p:spPr>
      </p:pic>
      <p:sp>
        <p:nvSpPr>
          <p:cNvPr id="7" name="Title 1">
            <a:extLst>
              <a:ext uri="{FF2B5EF4-FFF2-40B4-BE49-F238E27FC236}">
                <a16:creationId xmlns:a16="http://schemas.microsoft.com/office/drawing/2014/main" id="{FB0C77A5-80FA-2525-BA7A-0BAFDF1AEBCE}"/>
              </a:ext>
            </a:extLst>
          </p:cNvPr>
          <p:cNvSpPr txBox="1">
            <a:spLocks/>
          </p:cNvSpPr>
          <p:nvPr/>
        </p:nvSpPr>
        <p:spPr>
          <a:xfrm>
            <a:off x="4100947" y="3206529"/>
            <a:ext cx="5782792" cy="18319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i="0" kern="1200">
                <a:solidFill>
                  <a:srgbClr val="002A64"/>
                </a:solidFill>
                <a:latin typeface="Century Gothic" panose="020B0502020202020204" pitchFamily="34" charset="0"/>
                <a:ea typeface="+mj-ea"/>
                <a:cs typeface="+mj-cs"/>
              </a:defRPr>
            </a:lvl1pPr>
          </a:lstStyle>
          <a:p>
            <a:pPr algn="ctr"/>
            <a:r>
              <a:rPr lang="en-US" sz="8800" u="sng" dirty="0">
                <a:solidFill>
                  <a:srgbClr val="94C83C"/>
                </a:solidFill>
              </a:rPr>
              <a:t>VOTE YES</a:t>
            </a:r>
          </a:p>
        </p:txBody>
      </p:sp>
    </p:spTree>
    <p:extLst>
      <p:ext uri="{BB962C8B-B14F-4D97-AF65-F5344CB8AC3E}">
        <p14:creationId xmlns:p14="http://schemas.microsoft.com/office/powerpoint/2010/main" val="3115955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normAutofit/>
          </a:bodyPr>
          <a:lstStyle/>
          <a:p>
            <a:r>
              <a:rPr lang="en-US" dirty="0"/>
              <a:t>WHAT PROMPTED CONSIDERING</a:t>
            </a:r>
            <a:br>
              <a:rPr lang="en-US" dirty="0"/>
            </a:br>
            <a:r>
              <a:rPr lang="en-US" dirty="0"/>
              <a:t>SELLING THE VILLAGE’S WATER UTILITY?</a:t>
            </a:r>
          </a:p>
        </p:txBody>
      </p:sp>
      <p:sp>
        <p:nvSpPr>
          <p:cNvPr id="4" name="TextBox 3">
            <a:extLst>
              <a:ext uri="{FF2B5EF4-FFF2-40B4-BE49-F238E27FC236}">
                <a16:creationId xmlns:a16="http://schemas.microsoft.com/office/drawing/2014/main" id="{BBED4069-0D8F-152E-8AA3-E3DF4087A7C9}"/>
              </a:ext>
            </a:extLst>
          </p:cNvPr>
          <p:cNvSpPr txBox="1"/>
          <p:nvPr/>
        </p:nvSpPr>
        <p:spPr>
          <a:xfrm>
            <a:off x="838200" y="2023683"/>
            <a:ext cx="10289498" cy="3970318"/>
          </a:xfrm>
          <a:prstGeom prst="rect">
            <a:avLst/>
          </a:prstGeom>
          <a:noFill/>
        </p:spPr>
        <p:txBody>
          <a:bodyPr wrap="square" rtlCol="0">
            <a:spAutoFit/>
          </a:bodyPr>
          <a:lstStyle/>
          <a:p>
            <a:pPr marL="342900" marR="0" lvl="0" indent="-342900">
              <a:spcBef>
                <a:spcPts val="0"/>
              </a:spcBef>
              <a:spcAft>
                <a:spcPts val="0"/>
              </a:spcAft>
              <a:buFont typeface="Symbol" pitchFamily="2" charset="2"/>
              <a:buChar char=""/>
            </a:pPr>
            <a:r>
              <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C</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ost and financial impact of state-mandated </a:t>
            </a:r>
            <a:r>
              <a:rPr lang="en-US" sz="2100" b="1"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identification and replacement of lead/galvanized lines </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and direct costs to property owners.</a:t>
            </a:r>
          </a:p>
          <a:p>
            <a:pPr marL="342900" marR="0" lvl="0" indent="-342900">
              <a:spcBef>
                <a:spcPts val="0"/>
              </a:spcBef>
              <a:spcAft>
                <a:spcPts val="0"/>
              </a:spcAft>
              <a:buFont typeface="Symbol" pitchFamily="2" charset="2"/>
              <a:buChar char=""/>
            </a:pP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L</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ong-term utility debt, currently $18.3M, coupled with Capital Improvement Plan (CIP) to address </a:t>
            </a:r>
            <a:r>
              <a:rPr lang="en-US" sz="2100" b="1"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aging infrastructure requires additional ~$50 million investment</a:t>
            </a:r>
            <a:r>
              <a:rPr lang="en-US" sz="2100" b="1"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 over next 10 years.</a:t>
            </a: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New Jersey American Water (NJAW) indicated it won’t provide </a:t>
            </a:r>
            <a:r>
              <a:rPr lang="en-US" sz="2100" b="1"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Operations and Management (O&amp;M) </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services after its agreement expires </a:t>
            </a:r>
            <a:r>
              <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rPr>
              <a:t>mid-</a:t>
            </a:r>
            <a:r>
              <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rPr>
              <a:t>2026.</a:t>
            </a:r>
          </a:p>
          <a:p>
            <a:pPr marL="342900" marR="0" lvl="0" indent="-342900">
              <a:spcBef>
                <a:spcPts val="0"/>
              </a:spcBef>
              <a:spcAft>
                <a:spcPts val="0"/>
              </a:spcAft>
              <a:buFont typeface="Symbol" pitchFamily="2" charset="2"/>
              <a:buChar char=""/>
            </a:pPr>
            <a:endParaRPr lang="en-US" sz="2100" kern="100" dirty="0">
              <a:solidFill>
                <a:srgbClr val="183668"/>
              </a:solidFill>
              <a:latin typeface="Century Gothic" panose="020B0502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100" b="0" i="0" u="none" strike="noStrike" dirty="0">
                <a:solidFill>
                  <a:srgbClr val="183668"/>
                </a:solidFill>
                <a:effectLst/>
                <a:latin typeface="Century Gothic" panose="020B0502020202020204" pitchFamily="34" charset="0"/>
              </a:rPr>
              <a:t>Village anticipates </a:t>
            </a:r>
            <a:r>
              <a:rPr lang="en-US" sz="2100" b="1" i="0" u="none" strike="noStrike" dirty="0">
                <a:solidFill>
                  <a:srgbClr val="183668"/>
                </a:solidFill>
                <a:effectLst/>
                <a:latin typeface="Century Gothic" panose="020B0502020202020204" pitchFamily="34" charset="0"/>
              </a:rPr>
              <a:t>cost increases to its bulk water purchased </a:t>
            </a:r>
            <a:r>
              <a:rPr lang="en-US" sz="2100" i="0" u="none" strike="noStrike" dirty="0">
                <a:solidFill>
                  <a:srgbClr val="183668"/>
                </a:solidFill>
                <a:effectLst/>
                <a:latin typeface="Century Gothic" panose="020B0502020202020204" pitchFamily="34" charset="0"/>
              </a:rPr>
              <a:t>from NJAW, </a:t>
            </a:r>
            <a:r>
              <a:rPr lang="en-US" sz="2100" b="0" i="0" u="none" strike="noStrike" dirty="0">
                <a:solidFill>
                  <a:srgbClr val="183668"/>
                </a:solidFill>
                <a:effectLst/>
                <a:latin typeface="Century Gothic" panose="020B0502020202020204" pitchFamily="34" charset="0"/>
              </a:rPr>
              <a:t>due to stricter environmental and testing regulation.</a:t>
            </a:r>
            <a:endParaRPr lang="en-US" sz="2100" kern="100" dirty="0">
              <a:solidFill>
                <a:srgbClr val="183668"/>
              </a:solidFill>
              <a:effectLst/>
              <a:latin typeface="Century Gothic" panose="020B0502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8142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B227E-9889-FF65-96CA-E216217825C1}"/>
              </a:ext>
            </a:extLst>
          </p:cNvPr>
          <p:cNvSpPr>
            <a:spLocks noGrp="1"/>
          </p:cNvSpPr>
          <p:nvPr>
            <p:ph type="title"/>
          </p:nvPr>
        </p:nvSpPr>
        <p:spPr/>
        <p:txBody>
          <a:bodyPr/>
          <a:lstStyle/>
          <a:p>
            <a:r>
              <a:rPr lang="en-US" dirty="0"/>
              <a:t>WHY HAVE THIS COMMUNITY MEETING?</a:t>
            </a:r>
          </a:p>
        </p:txBody>
      </p:sp>
      <p:sp>
        <p:nvSpPr>
          <p:cNvPr id="3" name="Content Placeholder 2">
            <a:extLst>
              <a:ext uri="{FF2B5EF4-FFF2-40B4-BE49-F238E27FC236}">
                <a16:creationId xmlns:a16="http://schemas.microsoft.com/office/drawing/2014/main" id="{D1AFA087-176D-9C62-9AC7-68B563B9C715}"/>
              </a:ext>
            </a:extLst>
          </p:cNvPr>
          <p:cNvSpPr>
            <a:spLocks noGrp="1"/>
          </p:cNvSpPr>
          <p:nvPr>
            <p:ph idx="1"/>
          </p:nvPr>
        </p:nvSpPr>
        <p:spPr/>
        <p:txBody>
          <a:bodyPr>
            <a:normAutofit/>
          </a:bodyPr>
          <a:lstStyle/>
          <a:p>
            <a:pPr>
              <a:spcAft>
                <a:spcPts val="600"/>
              </a:spcAft>
            </a:pPr>
            <a:r>
              <a:rPr lang="en-US" sz="2100" dirty="0"/>
              <a:t>After a 2+ year, extensive review, South Orange’s Village Council adopted </a:t>
            </a:r>
            <a:r>
              <a:rPr lang="en-US" sz="2100" u="sng" dirty="0"/>
              <a:t>Ordinance #2024-15</a:t>
            </a:r>
            <a:r>
              <a:rPr lang="en-US" sz="2100" dirty="0"/>
              <a:t> to advance the sale of Village’s water system – subject to a public referendum/vote.</a:t>
            </a:r>
          </a:p>
          <a:p>
            <a:r>
              <a:rPr lang="en-US" sz="2100" dirty="0"/>
              <a:t>In November’s general election, South Orange voters will be asked:</a:t>
            </a:r>
          </a:p>
          <a:p>
            <a:pPr marL="914400" lvl="2" indent="0">
              <a:spcAft>
                <a:spcPts val="600"/>
              </a:spcAft>
              <a:buNone/>
            </a:pPr>
            <a:r>
              <a:rPr lang="en-US" sz="2100" i="1" kern="100" dirty="0">
                <a:effectLst/>
                <a:ea typeface="Aptos" panose="020B0004020202020204" pitchFamily="34" charset="0"/>
                <a:cs typeface="Times New Roman" panose="02020603050405020304" pitchFamily="18" charset="0"/>
              </a:rPr>
              <a:t>“Shall South Orange Village, in the County of Essex, New Jersey, be authorized to sell its water distribution and transmission system (commonly known as the “System”) to New Jersey American Water Company Inc. for the sum of $19,700,000?”   __ Yes / __ No</a:t>
            </a:r>
            <a:endParaRPr lang="en-US" sz="2100" i="1" dirty="0"/>
          </a:p>
          <a:p>
            <a:r>
              <a:rPr lang="en-US" sz="2100" dirty="0"/>
              <a:t>This community forum will provide an in-depth look at the process, analysis, and ultimate recommendation, asking voters to approve the sale.</a:t>
            </a:r>
          </a:p>
        </p:txBody>
      </p:sp>
    </p:spTree>
    <p:extLst>
      <p:ext uri="{BB962C8B-B14F-4D97-AF65-F5344CB8AC3E}">
        <p14:creationId xmlns:p14="http://schemas.microsoft.com/office/powerpoint/2010/main" val="392252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5BA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A79A-C3A0-3C41-98A0-829329F21073}"/>
              </a:ext>
            </a:extLst>
          </p:cNvPr>
          <p:cNvSpPr>
            <a:spLocks noGrp="1"/>
          </p:cNvSpPr>
          <p:nvPr>
            <p:ph type="title"/>
          </p:nvPr>
        </p:nvSpPr>
        <p:spPr>
          <a:xfrm>
            <a:off x="838200" y="2295525"/>
            <a:ext cx="10515600" cy="1831975"/>
          </a:xfrm>
        </p:spPr>
        <p:txBody>
          <a:bodyPr>
            <a:normAutofit/>
          </a:bodyPr>
          <a:lstStyle/>
          <a:p>
            <a:pPr algn="ctr"/>
            <a:r>
              <a:rPr lang="en-US" sz="5400" dirty="0">
                <a:solidFill>
                  <a:schemeClr val="bg1"/>
                </a:solidFill>
              </a:rPr>
              <a:t>ABOUT SOUTH ORANGE’S WATER UTILITY</a:t>
            </a:r>
          </a:p>
        </p:txBody>
      </p:sp>
    </p:spTree>
    <p:extLst>
      <p:ext uri="{BB962C8B-B14F-4D97-AF65-F5344CB8AC3E}">
        <p14:creationId xmlns:p14="http://schemas.microsoft.com/office/powerpoint/2010/main" val="3761624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C3B23-2D11-346D-C1CE-6ABAE16ADFDE}"/>
              </a:ext>
            </a:extLst>
          </p:cNvPr>
          <p:cNvSpPr>
            <a:spLocks noGrp="1"/>
          </p:cNvSpPr>
          <p:nvPr>
            <p:ph type="title"/>
          </p:nvPr>
        </p:nvSpPr>
        <p:spPr/>
        <p:txBody>
          <a:bodyPr/>
          <a:lstStyle/>
          <a:p>
            <a:r>
              <a:rPr lang="en-US" dirty="0"/>
              <a:t>SOUTH ORANGE WATER UTILITY</a:t>
            </a:r>
          </a:p>
        </p:txBody>
      </p:sp>
      <p:sp>
        <p:nvSpPr>
          <p:cNvPr id="4" name="TextBox 3">
            <a:extLst>
              <a:ext uri="{FF2B5EF4-FFF2-40B4-BE49-F238E27FC236}">
                <a16:creationId xmlns:a16="http://schemas.microsoft.com/office/drawing/2014/main" id="{26D503B8-D98C-F32E-316E-B425AEC70063}"/>
              </a:ext>
            </a:extLst>
          </p:cNvPr>
          <p:cNvSpPr txBox="1"/>
          <p:nvPr/>
        </p:nvSpPr>
        <p:spPr>
          <a:xfrm>
            <a:off x="838200" y="1826078"/>
            <a:ext cx="8752114" cy="3691973"/>
          </a:xfrm>
          <a:prstGeom prst="rect">
            <a:avLst/>
          </a:prstGeom>
          <a:noFill/>
        </p:spPr>
        <p:txBody>
          <a:bodyPr wrap="square" rtlCol="0">
            <a:spAutoFit/>
          </a:bodyPr>
          <a:lstStyle/>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Infrastructure</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Water supply</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Operations &amp; maintenance</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Finances</a:t>
            </a:r>
          </a:p>
          <a:p>
            <a:pPr marL="285750" lvl="1" indent="-285750">
              <a:lnSpc>
                <a:spcPct val="150000"/>
              </a:lnSpc>
              <a:buFont typeface="Arial" panose="020B0604020202020204" pitchFamily="34" charset="0"/>
              <a:buChar char="•"/>
            </a:pPr>
            <a:r>
              <a:rPr lang="en-US" sz="3200" kern="100" dirty="0">
                <a:solidFill>
                  <a:srgbClr val="183668"/>
                </a:solidFill>
                <a:latin typeface="Century Gothic" panose="020B0502020202020204" pitchFamily="34" charset="0"/>
                <a:cs typeface="Times New Roman" panose="02020603050405020304" pitchFamily="18" charset="0"/>
              </a:rPr>
              <a:t>Capital improvement plan</a:t>
            </a:r>
          </a:p>
        </p:txBody>
      </p:sp>
    </p:spTree>
    <p:extLst>
      <p:ext uri="{BB962C8B-B14F-4D97-AF65-F5344CB8AC3E}">
        <p14:creationId xmlns:p14="http://schemas.microsoft.com/office/powerpoint/2010/main" val="92584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53D5-C2E8-0F8E-BB3C-78B48B4C6768}"/>
              </a:ext>
            </a:extLst>
          </p:cNvPr>
          <p:cNvSpPr>
            <a:spLocks noGrp="1"/>
          </p:cNvSpPr>
          <p:nvPr>
            <p:ph type="title"/>
          </p:nvPr>
        </p:nvSpPr>
        <p:spPr>
          <a:xfrm>
            <a:off x="611312" y="426711"/>
            <a:ext cx="10515600" cy="1325563"/>
          </a:xfrm>
        </p:spPr>
        <p:txBody>
          <a:bodyPr/>
          <a:lstStyle/>
          <a:p>
            <a:r>
              <a:rPr lang="en-US" dirty="0"/>
              <a:t>INFRASTRUCTURE</a:t>
            </a:r>
          </a:p>
        </p:txBody>
      </p:sp>
      <p:sp>
        <p:nvSpPr>
          <p:cNvPr id="3" name="Content Placeholder 2">
            <a:extLst>
              <a:ext uri="{FF2B5EF4-FFF2-40B4-BE49-F238E27FC236}">
                <a16:creationId xmlns:a16="http://schemas.microsoft.com/office/drawing/2014/main" id="{58296C50-A9FB-4199-60AE-497CB13FAD0C}"/>
              </a:ext>
            </a:extLst>
          </p:cNvPr>
          <p:cNvSpPr>
            <a:spLocks noGrp="1"/>
          </p:cNvSpPr>
          <p:nvPr>
            <p:ph idx="1"/>
          </p:nvPr>
        </p:nvSpPr>
        <p:spPr>
          <a:xfrm>
            <a:off x="611312" y="1526675"/>
            <a:ext cx="6235700" cy="4740275"/>
          </a:xfrm>
        </p:spPr>
        <p:txBody>
          <a:bodyPr>
            <a:normAutofit fontScale="25000" lnSpcReduction="20000"/>
          </a:bodyPr>
          <a:lstStyle/>
          <a:p>
            <a:pPr>
              <a:spcAft>
                <a:spcPts val="300"/>
              </a:spcAft>
            </a:pPr>
            <a:r>
              <a:rPr lang="en-US" sz="8400" dirty="0"/>
              <a:t>5,000 service locations</a:t>
            </a:r>
          </a:p>
          <a:p>
            <a:pPr>
              <a:spcAft>
                <a:spcPts val="300"/>
              </a:spcAft>
            </a:pPr>
            <a:r>
              <a:rPr lang="en-US" sz="8400" dirty="0"/>
              <a:t>3,000 water valves</a:t>
            </a:r>
          </a:p>
          <a:p>
            <a:pPr>
              <a:spcAft>
                <a:spcPts val="300"/>
              </a:spcAft>
            </a:pPr>
            <a:r>
              <a:rPr lang="en-US" sz="8400" dirty="0"/>
              <a:t>600 fire hydrants</a:t>
            </a:r>
          </a:p>
          <a:p>
            <a:pPr>
              <a:spcAft>
                <a:spcPts val="300"/>
              </a:spcAft>
            </a:pPr>
            <a:r>
              <a:rPr lang="en-US" sz="8400" dirty="0"/>
              <a:t>75 miles water mains (oldest early 1900’s)</a:t>
            </a:r>
          </a:p>
          <a:p>
            <a:pPr>
              <a:spcAft>
                <a:spcPts val="300"/>
              </a:spcAft>
            </a:pPr>
            <a:r>
              <a:rPr lang="en-US" sz="8400" dirty="0"/>
              <a:t>3 water storage facilities (3.7M gallons)</a:t>
            </a:r>
          </a:p>
          <a:p>
            <a:pPr lvl="1">
              <a:spcAft>
                <a:spcPts val="300"/>
              </a:spcAft>
              <a:buFont typeface="Calibri" panose="020F0502020204030204" pitchFamily="34" charset="0"/>
              <a:buChar char="‒"/>
            </a:pPr>
            <a:r>
              <a:rPr lang="en-US" sz="8400" dirty="0"/>
              <a:t>Main reservoir (1912) – South Orange Ave</a:t>
            </a:r>
          </a:p>
          <a:p>
            <a:pPr lvl="1">
              <a:spcAft>
                <a:spcPts val="300"/>
              </a:spcAft>
              <a:buFont typeface="Calibri" panose="020F0502020204030204" pitchFamily="34" charset="0"/>
              <a:buChar char="‒"/>
            </a:pPr>
            <a:r>
              <a:rPr lang="en-US" sz="8400" dirty="0"/>
              <a:t>Standpipe (1950’s) – Newstead</a:t>
            </a:r>
          </a:p>
          <a:p>
            <a:pPr lvl="1">
              <a:spcAft>
                <a:spcPts val="300"/>
              </a:spcAft>
              <a:buFont typeface="Calibri" panose="020F0502020204030204" pitchFamily="34" charset="0"/>
              <a:buChar char="‒"/>
            </a:pPr>
            <a:r>
              <a:rPr lang="en-US" sz="8400" dirty="0"/>
              <a:t>Water sphere (1952) – Newstead</a:t>
            </a:r>
          </a:p>
          <a:p>
            <a:pPr>
              <a:spcBef>
                <a:spcPts val="1200"/>
              </a:spcBef>
              <a:spcAft>
                <a:spcPts val="300"/>
              </a:spcAft>
            </a:pPr>
            <a:r>
              <a:rPr lang="en-US" sz="8400" dirty="0"/>
              <a:t>3 pressure zones – controlled by pumping stations &amp; supplied by storage facilities</a:t>
            </a:r>
          </a:p>
          <a:p>
            <a:pPr lvl="1">
              <a:spcAft>
                <a:spcPts val="300"/>
              </a:spcAft>
              <a:buFont typeface="Calibri" panose="020F0502020204030204" pitchFamily="34" charset="0"/>
              <a:buChar char="‒"/>
            </a:pPr>
            <a:r>
              <a:rPr lang="en-US" sz="8400" dirty="0"/>
              <a:t>Low-pressure zone</a:t>
            </a:r>
          </a:p>
          <a:p>
            <a:pPr lvl="1">
              <a:spcAft>
                <a:spcPts val="300"/>
              </a:spcAft>
              <a:buFont typeface="Calibri" panose="020F0502020204030204" pitchFamily="34" charset="0"/>
              <a:buChar char="‒"/>
            </a:pPr>
            <a:r>
              <a:rPr lang="en-US" sz="8400" dirty="0"/>
              <a:t>High-pressure zone</a:t>
            </a:r>
          </a:p>
          <a:p>
            <a:pPr lvl="1">
              <a:spcAft>
                <a:spcPts val="300"/>
              </a:spcAft>
              <a:buFont typeface="Calibri" panose="020F0502020204030204" pitchFamily="34" charset="0"/>
              <a:buChar char="‒"/>
            </a:pPr>
            <a:r>
              <a:rPr lang="en-US" sz="8400" dirty="0"/>
              <a:t>Mountain zone</a:t>
            </a:r>
          </a:p>
          <a:p>
            <a:pPr marL="0" indent="0">
              <a:buNone/>
            </a:pPr>
            <a:endParaRPr lang="en-US" dirty="0"/>
          </a:p>
          <a:p>
            <a:endParaRPr lang="en-US" dirty="0"/>
          </a:p>
        </p:txBody>
      </p:sp>
      <p:pic>
        <p:nvPicPr>
          <p:cNvPr id="6" name="Picture 5">
            <a:extLst>
              <a:ext uri="{FF2B5EF4-FFF2-40B4-BE49-F238E27FC236}">
                <a16:creationId xmlns:a16="http://schemas.microsoft.com/office/drawing/2014/main" id="{8338A9AB-C4AF-4063-2052-CE3C2A0DD64A}"/>
              </a:ext>
            </a:extLst>
          </p:cNvPr>
          <p:cNvPicPr>
            <a:picLocks noChangeAspect="1"/>
          </p:cNvPicPr>
          <p:nvPr/>
        </p:nvPicPr>
        <p:blipFill>
          <a:blip r:embed="rId2"/>
          <a:stretch>
            <a:fillRect/>
          </a:stretch>
        </p:blipFill>
        <p:spPr>
          <a:xfrm>
            <a:off x="7181850" y="1006868"/>
            <a:ext cx="3945062" cy="5260082"/>
          </a:xfrm>
          <a:prstGeom prst="rect">
            <a:avLst/>
          </a:prstGeom>
        </p:spPr>
      </p:pic>
    </p:spTree>
    <p:extLst>
      <p:ext uri="{BB962C8B-B14F-4D97-AF65-F5344CB8AC3E}">
        <p14:creationId xmlns:p14="http://schemas.microsoft.com/office/powerpoint/2010/main" val="69801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86C31-0EA0-C758-1BB6-F1EC7C4B9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9EBA0E-EDE4-47C3-A5B1-D98EB6A32104}"/>
              </a:ext>
            </a:extLst>
          </p:cNvPr>
          <p:cNvSpPr>
            <a:spLocks noGrp="1"/>
          </p:cNvSpPr>
          <p:nvPr>
            <p:ph type="title"/>
          </p:nvPr>
        </p:nvSpPr>
        <p:spPr>
          <a:xfrm>
            <a:off x="478604" y="398227"/>
            <a:ext cx="10515600" cy="1325563"/>
          </a:xfrm>
        </p:spPr>
        <p:txBody>
          <a:bodyPr/>
          <a:lstStyle/>
          <a:p>
            <a:r>
              <a:rPr lang="en-US" dirty="0"/>
              <a:t>WATER SUPPLY </a:t>
            </a:r>
          </a:p>
        </p:txBody>
      </p:sp>
      <p:sp>
        <p:nvSpPr>
          <p:cNvPr id="3" name="Content Placeholder 2">
            <a:extLst>
              <a:ext uri="{FF2B5EF4-FFF2-40B4-BE49-F238E27FC236}">
                <a16:creationId xmlns:a16="http://schemas.microsoft.com/office/drawing/2014/main" id="{03ED76D8-5E7C-265A-A2BF-F662D8D8C5FC}"/>
              </a:ext>
            </a:extLst>
          </p:cNvPr>
          <p:cNvSpPr>
            <a:spLocks noGrp="1"/>
          </p:cNvSpPr>
          <p:nvPr>
            <p:ph idx="1"/>
          </p:nvPr>
        </p:nvSpPr>
        <p:spPr>
          <a:xfrm>
            <a:off x="478604" y="1723790"/>
            <a:ext cx="5257800" cy="4740275"/>
          </a:xfrm>
        </p:spPr>
        <p:txBody>
          <a:bodyPr>
            <a:normAutofit fontScale="92500"/>
          </a:bodyPr>
          <a:lstStyle/>
          <a:p>
            <a:pPr marL="228600" algn="l" rtl="0">
              <a:spcBef>
                <a:spcPts val="1000"/>
              </a:spcBef>
              <a:spcAft>
                <a:spcPts val="0"/>
              </a:spcAft>
            </a:pPr>
            <a:r>
              <a:rPr lang="en-US" sz="2600" b="1" i="0" dirty="0">
                <a:solidFill>
                  <a:srgbClr val="FF8204"/>
                </a:solidFill>
                <a:effectLst/>
              </a:rPr>
              <a:t>The Village does not have its own water supply; the majority of the Village water </a:t>
            </a:r>
            <a:r>
              <a:rPr lang="en-US" sz="2600" b="1" dirty="0">
                <a:solidFill>
                  <a:srgbClr val="FF8204"/>
                </a:solidFill>
              </a:rPr>
              <a:t>has been purchased for</a:t>
            </a:r>
            <a:r>
              <a:rPr lang="en-US" sz="2600" b="1" i="0" dirty="0">
                <a:solidFill>
                  <a:srgbClr val="FF8204"/>
                </a:solidFill>
                <a:effectLst/>
              </a:rPr>
              <a:t> almost 30 years.</a:t>
            </a:r>
            <a:endParaRPr lang="en-US" sz="2600" b="1" i="0" dirty="0">
              <a:solidFill>
                <a:srgbClr val="222222"/>
              </a:solidFill>
              <a:effectLst/>
            </a:endParaRPr>
          </a:p>
          <a:p>
            <a:pPr marL="228600" algn="l" rtl="0">
              <a:spcBef>
                <a:spcPts val="1000"/>
              </a:spcBef>
              <a:spcAft>
                <a:spcPts val="0"/>
              </a:spcAft>
            </a:pPr>
            <a:r>
              <a:rPr lang="en-US" sz="2600" i="0" dirty="0">
                <a:solidFill>
                  <a:srgbClr val="002A64"/>
                </a:solidFill>
                <a:effectLst/>
              </a:rPr>
              <a:t>Purchased from NJAW since 2017, based on rates set by NJ Board of Public Utilities.</a:t>
            </a:r>
            <a:endParaRPr lang="en-US" sz="2600" i="0" dirty="0">
              <a:solidFill>
                <a:srgbClr val="222222"/>
              </a:solidFill>
              <a:effectLst/>
            </a:endParaRPr>
          </a:p>
          <a:p>
            <a:pPr marL="228600" algn="l" rtl="0">
              <a:spcBef>
                <a:spcPts val="1000"/>
              </a:spcBef>
              <a:spcAft>
                <a:spcPts val="0"/>
              </a:spcAft>
            </a:pPr>
            <a:r>
              <a:rPr lang="en-US" sz="2600" i="0" dirty="0">
                <a:solidFill>
                  <a:srgbClr val="000000"/>
                </a:solidFill>
                <a:effectLst/>
              </a:rPr>
              <a:t>W</a:t>
            </a:r>
            <a:r>
              <a:rPr lang="en-US" sz="2600" i="0" dirty="0">
                <a:solidFill>
                  <a:srgbClr val="002A64"/>
                </a:solidFill>
                <a:effectLst/>
              </a:rPr>
              <a:t>ater treated at NJAW’s state-of-the-art Millburn facility, regulated by NJ Department of Environmental Protection (DEP).</a:t>
            </a:r>
            <a:endParaRPr lang="en-US" sz="2600" i="0" dirty="0">
              <a:solidFill>
                <a:srgbClr val="222222"/>
              </a:solidFill>
              <a:effectLst/>
            </a:endParaRPr>
          </a:p>
          <a:p>
            <a:pPr marL="0" indent="0">
              <a:buNone/>
            </a:pPr>
            <a:endParaRPr lang="en-US" dirty="0"/>
          </a:p>
          <a:p>
            <a:endParaRPr lang="en-US" dirty="0"/>
          </a:p>
        </p:txBody>
      </p:sp>
      <p:pic>
        <p:nvPicPr>
          <p:cNvPr id="7" name="Picture 6" descr="A large solar panels floating in water&#10;&#10;Description automatically generated">
            <a:extLst>
              <a:ext uri="{FF2B5EF4-FFF2-40B4-BE49-F238E27FC236}">
                <a16:creationId xmlns:a16="http://schemas.microsoft.com/office/drawing/2014/main" id="{50C7898D-AE9F-287D-5F75-11B8FB88228B}"/>
              </a:ext>
            </a:extLst>
          </p:cNvPr>
          <p:cNvPicPr>
            <a:picLocks noChangeAspect="1"/>
          </p:cNvPicPr>
          <p:nvPr/>
        </p:nvPicPr>
        <p:blipFill>
          <a:blip r:embed="rId2"/>
          <a:stretch>
            <a:fillRect/>
          </a:stretch>
        </p:blipFill>
        <p:spPr>
          <a:xfrm>
            <a:off x="6226139" y="1810070"/>
            <a:ext cx="5596741" cy="3919692"/>
          </a:xfrm>
          <a:prstGeom prst="rect">
            <a:avLst/>
          </a:prstGeom>
          <a:effectLst>
            <a:glow rad="405784">
              <a:schemeClr val="accent1">
                <a:alpha val="40000"/>
              </a:schemeClr>
            </a:glow>
            <a:outerShdw blurRad="50800" dist="38100" dir="5400000" algn="t" rotWithShape="0">
              <a:prstClr val="black">
                <a:alpha val="40000"/>
              </a:prstClr>
            </a:outerShdw>
          </a:effectLst>
        </p:spPr>
      </p:pic>
    </p:spTree>
    <p:extLst>
      <p:ext uri="{BB962C8B-B14F-4D97-AF65-F5344CB8AC3E}">
        <p14:creationId xmlns:p14="http://schemas.microsoft.com/office/powerpoint/2010/main" val="3622023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V_PPT_TEMPLATE_V1" id="{BC1D6BAE-EDBA-5C42-98FC-FF7992461AE0}" vid="{5218FD7D-93EF-8747-B444-7BC92499CE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SOV_PPT_TEMPLATE_file</Template>
  <TotalTime>7062</TotalTime>
  <Words>1837</Words>
  <Application>Microsoft Macintosh PowerPoint</Application>
  <PresentationFormat>Widescreen</PresentationFormat>
  <Paragraphs>231</Paragraphs>
  <Slides>32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Aptos</vt:lpstr>
      <vt:lpstr>Arial</vt:lpstr>
      <vt:lpstr>Calibri</vt:lpstr>
      <vt:lpstr>Century Gothic</vt:lpstr>
      <vt:lpstr>Courier New</vt:lpstr>
      <vt:lpstr>Symbol</vt:lpstr>
      <vt:lpstr>Wingdings</vt:lpstr>
      <vt:lpstr>Office Theme</vt:lpstr>
      <vt:lpstr>South Orange  Water Utility Sale</vt:lpstr>
      <vt:lpstr>PANELISTS</vt:lpstr>
      <vt:lpstr>COMMUNITY MEETING AGENDA</vt:lpstr>
      <vt:lpstr>WHAT PROMPTED CONSIDERING SELLING THE VILLAGE’S WATER UTILITY?</vt:lpstr>
      <vt:lpstr>WHY HAVE THIS COMMUNITY MEETING?</vt:lpstr>
      <vt:lpstr>ABOUT SOUTH ORANGE’S WATER UTILITY</vt:lpstr>
      <vt:lpstr>SOUTH ORANGE WATER UTILITY</vt:lpstr>
      <vt:lpstr>INFRASTRUCTURE</vt:lpstr>
      <vt:lpstr>WATER SUPPLY </vt:lpstr>
      <vt:lpstr>OPERATIONS &amp; MAINTENANCE (cont’d)</vt:lpstr>
      <vt:lpstr>FINANCES</vt:lpstr>
      <vt:lpstr>FINANCES (cont’d)</vt:lpstr>
      <vt:lpstr>CAPITAL IMPROVEMENT PLAN</vt:lpstr>
      <vt:lpstr> BACKGROUND AND PROCESS</vt:lpstr>
      <vt:lpstr>PROCESS &amp; TIMELINE</vt:lpstr>
      <vt:lpstr>PROCESS &amp; TIMELINE (cont’d)</vt:lpstr>
      <vt:lpstr>WATER UTILITY TASK FORCE’S FINDINGS</vt:lpstr>
      <vt:lpstr>NJAW PROPOSAL</vt:lpstr>
      <vt:lpstr>PROPOSAL OVERVIEW</vt:lpstr>
      <vt:lpstr>REFERENDUM CONSIDERATIONS</vt:lpstr>
      <vt:lpstr>RETAINED WATER UTILITY BUDGET PROJECTION </vt:lpstr>
      <vt:lpstr>MUNICIPAL ASSUMPTIONS</vt:lpstr>
      <vt:lpstr>MUNICIPAL ASSUMPTIONS</vt:lpstr>
      <vt:lpstr>MUNICIPAL ASSUMPTIONS</vt:lpstr>
      <vt:lpstr>MUNICIPAL ASSUMPTIONS</vt:lpstr>
      <vt:lpstr>WATER RATE PROJECTION </vt:lpstr>
      <vt:lpstr>EXHIBITS</vt:lpstr>
      <vt:lpstr>Exhibit 1A: WATER SYSTEM FACILITIES INVENTORY</vt:lpstr>
      <vt:lpstr>Exhibit 1B: WATER SYSTEM WATER MAINS INVENTORY</vt:lpstr>
      <vt:lpstr>Exhibit 1C: WATER SYSTEM MAIN VALVES INVENTORY</vt:lpstr>
      <vt:lpstr>Exhibit 1D: WATER SYSTEM FIRE HYDRANT INVENTORY</vt:lpstr>
      <vt:lpstr>RECOMMENDATION TO VOTERS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TITLE HERE ON ONE OR TWO LINES IN ALL CAPS AND 32PTS</dc:title>
  <dc:creator>Adam Loehner</dc:creator>
  <cp:lastModifiedBy>Sheena Collum</cp:lastModifiedBy>
  <cp:revision>178</cp:revision>
  <dcterms:created xsi:type="dcterms:W3CDTF">2021-03-16T14:37:37Z</dcterms:created>
  <dcterms:modified xsi:type="dcterms:W3CDTF">2024-09-25T22:07:14Z</dcterms:modified>
</cp:coreProperties>
</file>