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575" r:id="rId3"/>
    <p:sldId id="558" r:id="rId4"/>
    <p:sldId id="566" r:id="rId5"/>
    <p:sldId id="259" r:id="rId6"/>
    <p:sldId id="534" r:id="rId7"/>
    <p:sldId id="553" r:id="rId8"/>
    <p:sldId id="571" r:id="rId9"/>
    <p:sldId id="572" r:id="rId10"/>
    <p:sldId id="573" r:id="rId11"/>
    <p:sldId id="574" r:id="rId12"/>
    <p:sldId id="269" r:id="rId13"/>
    <p:sldId id="270" r:id="rId14"/>
    <p:sldId id="257" r:id="rId15"/>
    <p:sldId id="482" r:id="rId16"/>
    <p:sldId id="564" r:id="rId17"/>
    <p:sldId id="282" r:id="rId18"/>
    <p:sldId id="567" r:id="rId19"/>
    <p:sldId id="570" r:id="rId20"/>
    <p:sldId id="44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arkarova" initials="AM" lastIdx="1" clrIdx="0">
    <p:extLst>
      <p:ext uri="{19B8F6BF-5375-455C-9EA6-DF929625EA0E}">
        <p15:presenceInfo xmlns:p15="http://schemas.microsoft.com/office/powerpoint/2012/main" userId="S-1-5-21-1521315821-875253732-959988758-2666" providerId="AD"/>
      </p:ext>
    </p:extLst>
  </p:cmAuthor>
  <p:cmAuthor id="2" name="Candice Davenport" initials="CD" lastIdx="2" clrIdx="1">
    <p:extLst>
      <p:ext uri="{19B8F6BF-5375-455C-9EA6-DF929625EA0E}">
        <p15:presenceInfo xmlns:p15="http://schemas.microsoft.com/office/powerpoint/2012/main" userId="S-1-5-21-1521315821-875253732-959988758-1537" providerId="AD"/>
      </p:ext>
    </p:extLst>
  </p:cmAuthor>
  <p:cmAuthor id="3" name="Gabriel Suarez" initials="GS" lastIdx="1" clrIdx="2">
    <p:extLst>
      <p:ext uri="{19B8F6BF-5375-455C-9EA6-DF929625EA0E}">
        <p15:presenceInfo xmlns:p15="http://schemas.microsoft.com/office/powerpoint/2012/main" userId="Gabriel Suarez" providerId="None"/>
      </p:ext>
    </p:extLst>
  </p:cmAuthor>
  <p:cmAuthor id="4" name="Suzette Gayle" initials="SG" lastIdx="2" clrIdx="3">
    <p:extLst>
      <p:ext uri="{19B8F6BF-5375-455C-9EA6-DF929625EA0E}">
        <p15:presenceInfo xmlns:p15="http://schemas.microsoft.com/office/powerpoint/2012/main" userId="S-1-5-21-1521315821-875253732-959988758-28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2A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5" autoAdjust="0"/>
    <p:restoredTop sz="79085" autoAdjust="0"/>
  </p:normalViewPr>
  <p:slideViewPr>
    <p:cSldViewPr snapToGrid="0">
      <p:cViewPr varScale="1">
        <p:scale>
          <a:sx n="81" d="100"/>
          <a:sy n="81" d="100"/>
        </p:scale>
        <p:origin x="1458" y="84"/>
      </p:cViewPr>
      <p:guideLst/>
    </p:cSldViewPr>
  </p:slideViewPr>
  <p:notesTextViewPr>
    <p:cViewPr>
      <p:scale>
        <a:sx n="3" d="2"/>
        <a:sy n="3" d="2"/>
      </p:scale>
      <p:origin x="0" y="-4296"/>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2" rIns="93163" bIns="46582"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2" rIns="93163" bIns="46582" rtlCol="0"/>
          <a:lstStyle>
            <a:lvl1pPr algn="r">
              <a:defRPr sz="1200"/>
            </a:lvl1pPr>
          </a:lstStyle>
          <a:p>
            <a:fld id="{AA8AD9D8-29CE-4AD4-A4F5-63D214C13767}" type="datetimeFigureOut">
              <a:rPr lang="en-US" smtClean="0"/>
              <a:t>1/26/2026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2" rIns="93163" bIns="46582"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3" tIns="46582" rIns="93163"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2" rIns="93163"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2" rIns="93163" bIns="46582" rtlCol="0" anchor="b"/>
          <a:lstStyle>
            <a:lvl1pPr algn="r">
              <a:defRPr sz="1200"/>
            </a:lvl1pPr>
          </a:lstStyle>
          <a:p>
            <a:fld id="{0ED5A85E-6734-4BFD-AB05-792C52A8965A}" type="slidenum">
              <a:rPr lang="en-US" smtClean="0"/>
              <a:t>‹#›</a:t>
            </a:fld>
            <a:endParaRPr lang="en-US"/>
          </a:p>
        </p:txBody>
      </p:sp>
    </p:spTree>
    <p:extLst>
      <p:ext uri="{BB962C8B-B14F-4D97-AF65-F5344CB8AC3E}">
        <p14:creationId xmlns:p14="http://schemas.microsoft.com/office/powerpoint/2010/main" val="42443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cc-online.org/cervical-cancer-screening-pap-and-hpv-test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ccc-online.org/changes-to-cervical-cancer-screening-guidelines/" TargetMode="External"/><Relationship Id="rId5" Type="http://schemas.openxmlformats.org/officeDocument/2006/relationships/hyperlink" Target="https://pubmed.ncbi.nlm.nih.gov/31500479/" TargetMode="External"/><Relationship Id="rId4" Type="http://schemas.openxmlformats.org/officeDocument/2006/relationships/hyperlink" Target="https://www.nccc-online.org/hpv-vaccin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5A85E-6734-4BFD-AB05-792C52A8965A}" type="slidenum">
              <a:rPr lang="en-US" smtClean="0"/>
              <a:t>1</a:t>
            </a:fld>
            <a:endParaRPr lang="en-US"/>
          </a:p>
        </p:txBody>
      </p:sp>
    </p:spTree>
    <p:extLst>
      <p:ext uri="{BB962C8B-B14F-4D97-AF65-F5344CB8AC3E}">
        <p14:creationId xmlns:p14="http://schemas.microsoft.com/office/powerpoint/2010/main" val="43344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D5A85E-6734-4BFD-AB05-792C52A8965A}" type="slidenum">
              <a:rPr lang="en-US" smtClean="0"/>
              <a:t>10</a:t>
            </a:fld>
            <a:endParaRPr lang="en-US"/>
          </a:p>
        </p:txBody>
      </p:sp>
    </p:spTree>
    <p:extLst>
      <p:ext uri="{BB962C8B-B14F-4D97-AF65-F5344CB8AC3E}">
        <p14:creationId xmlns:p14="http://schemas.microsoft.com/office/powerpoint/2010/main" val="318207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D5A85E-6734-4BFD-AB05-792C52A8965A}" type="slidenum">
              <a:rPr lang="en-US" smtClean="0"/>
              <a:t>11</a:t>
            </a:fld>
            <a:endParaRPr lang="en-US"/>
          </a:p>
        </p:txBody>
      </p:sp>
    </p:spTree>
    <p:extLst>
      <p:ext uri="{BB962C8B-B14F-4D97-AF65-F5344CB8AC3E}">
        <p14:creationId xmlns:p14="http://schemas.microsoft.com/office/powerpoint/2010/main" val="223414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D5A85E-6734-4BFD-AB05-792C52A8965A}" type="slidenum">
              <a:rPr lang="en-US" smtClean="0"/>
              <a:t>12</a:t>
            </a:fld>
            <a:endParaRPr lang="en-US"/>
          </a:p>
        </p:txBody>
      </p:sp>
    </p:spTree>
    <p:extLst>
      <p:ext uri="{BB962C8B-B14F-4D97-AF65-F5344CB8AC3E}">
        <p14:creationId xmlns:p14="http://schemas.microsoft.com/office/powerpoint/2010/main" val="2795606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Animal bites are from our records not including animal </a:t>
            </a:r>
            <a:r>
              <a:rPr lang="en-US"/>
              <a:t>control involved.</a:t>
            </a:r>
            <a:endParaRPr lang="en-US" dirty="0"/>
          </a:p>
        </p:txBody>
      </p:sp>
      <p:sp>
        <p:nvSpPr>
          <p:cNvPr id="4" name="Slide Number Placeholder 3"/>
          <p:cNvSpPr>
            <a:spLocks noGrp="1"/>
          </p:cNvSpPr>
          <p:nvPr>
            <p:ph type="sldNum" sz="quarter" idx="5"/>
          </p:nvPr>
        </p:nvSpPr>
        <p:spPr/>
        <p:txBody>
          <a:bodyPr/>
          <a:lstStyle/>
          <a:p>
            <a:fld id="{0ED5A85E-6734-4BFD-AB05-792C52A8965A}" type="slidenum">
              <a:rPr lang="en-US" smtClean="0"/>
              <a:t>13</a:t>
            </a:fld>
            <a:endParaRPr lang="en-US"/>
          </a:p>
        </p:txBody>
      </p:sp>
    </p:spTree>
    <p:extLst>
      <p:ext uri="{BB962C8B-B14F-4D97-AF65-F5344CB8AC3E}">
        <p14:creationId xmlns:p14="http://schemas.microsoft.com/office/powerpoint/2010/main" val="3801151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D5A85E-6734-4BFD-AB05-792C52A8965A}" type="slidenum">
              <a:rPr lang="en-US" smtClean="0"/>
              <a:t>14</a:t>
            </a:fld>
            <a:endParaRPr lang="en-US"/>
          </a:p>
        </p:txBody>
      </p:sp>
    </p:spTree>
    <p:extLst>
      <p:ext uri="{BB962C8B-B14F-4D97-AF65-F5344CB8AC3E}">
        <p14:creationId xmlns:p14="http://schemas.microsoft.com/office/powerpoint/2010/main" val="2191416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not send </a:t>
            </a:r>
          </a:p>
        </p:txBody>
      </p:sp>
      <p:sp>
        <p:nvSpPr>
          <p:cNvPr id="4" name="Slide Number Placeholder 3"/>
          <p:cNvSpPr>
            <a:spLocks noGrp="1"/>
          </p:cNvSpPr>
          <p:nvPr>
            <p:ph type="sldNum" sz="quarter" idx="5"/>
          </p:nvPr>
        </p:nvSpPr>
        <p:spPr/>
        <p:txBody>
          <a:bodyPr/>
          <a:lstStyle/>
          <a:p>
            <a:fld id="{0ED5A85E-6734-4BFD-AB05-792C52A8965A}" type="slidenum">
              <a:rPr lang="en-US" smtClean="0"/>
              <a:t>15</a:t>
            </a:fld>
            <a:endParaRPr lang="en-US"/>
          </a:p>
        </p:txBody>
      </p:sp>
    </p:spTree>
    <p:extLst>
      <p:ext uri="{BB962C8B-B14F-4D97-AF65-F5344CB8AC3E}">
        <p14:creationId xmlns:p14="http://schemas.microsoft.com/office/powerpoint/2010/main" val="3598902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D5A85E-6734-4BFD-AB05-792C52A8965A}" type="slidenum">
              <a:rPr lang="en-US" smtClean="0"/>
              <a:t>16</a:t>
            </a:fld>
            <a:endParaRPr lang="en-US"/>
          </a:p>
        </p:txBody>
      </p:sp>
    </p:spTree>
    <p:extLst>
      <p:ext uri="{BB962C8B-B14F-4D97-AF65-F5344CB8AC3E}">
        <p14:creationId xmlns:p14="http://schemas.microsoft.com/office/powerpoint/2010/main" val="1569590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5A85E-6734-4BFD-AB05-792C52A8965A}" type="slidenum">
              <a:rPr lang="en-US" smtClean="0"/>
              <a:t>17</a:t>
            </a:fld>
            <a:endParaRPr lang="en-US"/>
          </a:p>
        </p:txBody>
      </p:sp>
    </p:spTree>
    <p:extLst>
      <p:ext uri="{BB962C8B-B14F-4D97-AF65-F5344CB8AC3E}">
        <p14:creationId xmlns:p14="http://schemas.microsoft.com/office/powerpoint/2010/main" val="336602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D5A85E-6734-4BFD-AB05-792C52A8965A}" type="slidenum">
              <a:rPr lang="en-US" smtClean="0"/>
              <a:t>18</a:t>
            </a:fld>
            <a:endParaRPr lang="en-US"/>
          </a:p>
        </p:txBody>
      </p:sp>
    </p:spTree>
    <p:extLst>
      <p:ext uri="{BB962C8B-B14F-4D97-AF65-F5344CB8AC3E}">
        <p14:creationId xmlns:p14="http://schemas.microsoft.com/office/powerpoint/2010/main" val="2699041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D5A85E-6734-4BFD-AB05-792C52A8965A}" type="slidenum">
              <a:rPr lang="en-US" smtClean="0"/>
              <a:t>19</a:t>
            </a:fld>
            <a:endParaRPr lang="en-US"/>
          </a:p>
        </p:txBody>
      </p:sp>
    </p:spTree>
    <p:extLst>
      <p:ext uri="{BB962C8B-B14F-4D97-AF65-F5344CB8AC3E}">
        <p14:creationId xmlns:p14="http://schemas.microsoft.com/office/powerpoint/2010/main" val="427887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23030"/>
                </a:solidFill>
                <a:effectLst/>
                <a:latin typeface="Montserrat" panose="00000500000000000000" pitchFamily="2" charset="0"/>
              </a:rPr>
              <a:t>More than 13,000 women in the United States are diagnosed with cervical cancer each year, and more than 4,000 of women will die. Cervical cancer is the fourth most common type of cancer for women worldwide. Because it develops over time, </a:t>
            </a:r>
            <a:r>
              <a:rPr lang="en-US" b="1" i="0" dirty="0">
                <a:solidFill>
                  <a:srgbClr val="323030"/>
                </a:solidFill>
                <a:effectLst/>
                <a:latin typeface="inherit"/>
              </a:rPr>
              <a:t>it is also one of the </a:t>
            </a:r>
            <a:r>
              <a:rPr lang="en-US" b="1" i="0" u="none" strike="noStrike" dirty="0">
                <a:solidFill>
                  <a:srgbClr val="13A0A5"/>
                </a:solidFill>
                <a:effectLst/>
                <a:latin typeface="inherit"/>
                <a:hlinkClick r:id="rId3"/>
              </a:rPr>
              <a:t>most</a:t>
            </a:r>
            <a:r>
              <a:rPr lang="en-US" b="1" i="0" dirty="0">
                <a:solidFill>
                  <a:srgbClr val="323030"/>
                </a:solidFill>
                <a:effectLst/>
                <a:latin typeface="inherit"/>
              </a:rPr>
              <a:t> </a:t>
            </a:r>
            <a:r>
              <a:rPr lang="en-US" b="1" i="0" u="none" strike="noStrike" dirty="0">
                <a:solidFill>
                  <a:srgbClr val="13A0A5"/>
                </a:solidFill>
                <a:effectLst/>
                <a:latin typeface="inherit"/>
                <a:hlinkClick r:id="rId4"/>
              </a:rPr>
              <a:t>preventable</a:t>
            </a:r>
            <a:r>
              <a:rPr lang="en-US" b="1" i="0" dirty="0">
                <a:solidFill>
                  <a:srgbClr val="323030"/>
                </a:solidFill>
                <a:effectLst/>
                <a:latin typeface="inherit"/>
              </a:rPr>
              <a:t> types of cancer</a:t>
            </a:r>
            <a:r>
              <a:rPr lang="en-US" b="0" i="0" dirty="0">
                <a:solidFill>
                  <a:srgbClr val="323030"/>
                </a:solidFill>
                <a:effectLst/>
                <a:latin typeface="Montserrat" panose="00000500000000000000" pitchFamily="2" charset="0"/>
              </a:rPr>
              <a:t>.</a:t>
            </a:r>
          </a:p>
          <a:p>
            <a:pPr algn="l" fontAlgn="base"/>
            <a:r>
              <a:rPr lang="en-US" b="0" i="0" dirty="0">
                <a:solidFill>
                  <a:srgbClr val="323030"/>
                </a:solidFill>
                <a:effectLst/>
                <a:latin typeface="Montserrat" panose="00000500000000000000" pitchFamily="2" charset="0"/>
              </a:rPr>
              <a:t>Cervical cancer tends to occur during midlife. It is most frequently diagnosed in women between the ages of 35 and 44. It rarely affects women under age 20, and more than 15 percent of diagnoses are made in women older than 65. But in women over 65, cancer typically occurs in women who were not receiving </a:t>
            </a:r>
            <a:r>
              <a:rPr lang="en-US" b="1" i="0" u="none" strike="noStrike" dirty="0">
                <a:solidFill>
                  <a:srgbClr val="13A0A5"/>
                </a:solidFill>
                <a:effectLst/>
                <a:latin typeface="inherit"/>
                <a:hlinkClick r:id="rId3"/>
              </a:rPr>
              <a:t>regular screening</a:t>
            </a:r>
            <a:r>
              <a:rPr lang="en-US" b="0" i="0" dirty="0">
                <a:solidFill>
                  <a:srgbClr val="323030"/>
                </a:solidFill>
                <a:effectLst/>
                <a:latin typeface="Montserrat" panose="00000500000000000000" pitchFamily="2" charset="0"/>
              </a:rPr>
              <a:t>.</a:t>
            </a:r>
          </a:p>
          <a:p>
            <a:pPr algn="l" fontAlgn="base"/>
            <a:endParaRPr lang="en-US" b="0" i="0" dirty="0">
              <a:solidFill>
                <a:srgbClr val="323030"/>
              </a:solidFill>
              <a:effectLst/>
              <a:latin typeface="Montserrat" panose="00000500000000000000" pitchFamily="2" charset="0"/>
            </a:endParaRPr>
          </a:p>
          <a:p>
            <a:pPr algn="l" fontAlgn="base"/>
            <a:r>
              <a:rPr lang="en-US" b="0" i="0" dirty="0">
                <a:solidFill>
                  <a:srgbClr val="323030"/>
                </a:solidFill>
                <a:effectLst/>
                <a:latin typeface="Montserrat" panose="00000500000000000000" pitchFamily="2" charset="0"/>
              </a:rPr>
              <a:t>Human papillomavirus (HPV) causes </a:t>
            </a:r>
            <a:r>
              <a:rPr lang="en-US" b="1" i="0" u="none" strike="noStrike" dirty="0">
                <a:solidFill>
                  <a:srgbClr val="13A0A5"/>
                </a:solidFill>
                <a:effectLst/>
                <a:latin typeface="Montserrat" panose="00000500000000000000" pitchFamily="2" charset="0"/>
                <a:hlinkClick r:id="rId5"/>
              </a:rPr>
              <a:t>more than 99%</a:t>
            </a:r>
            <a:r>
              <a:rPr lang="en-US" b="0" i="0" dirty="0">
                <a:solidFill>
                  <a:srgbClr val="323030"/>
                </a:solidFill>
                <a:effectLst/>
                <a:latin typeface="Montserrat" panose="00000500000000000000" pitchFamily="2" charset="0"/>
              </a:rPr>
              <a:t> of cervical cancers. </a:t>
            </a:r>
          </a:p>
          <a:p>
            <a:pPr algn="l" fontAlgn="base"/>
            <a:endParaRPr lang="en-US" b="0" i="0" dirty="0">
              <a:solidFill>
                <a:srgbClr val="323030"/>
              </a:solidFill>
              <a:effectLst/>
              <a:latin typeface="Montserrat" panose="00000500000000000000" pitchFamily="2" charset="0"/>
            </a:endParaRPr>
          </a:p>
          <a:p>
            <a:pPr algn="l" fontAlgn="base"/>
            <a:r>
              <a:rPr lang="en-US" b="0" i="0" dirty="0">
                <a:solidFill>
                  <a:srgbClr val="323030"/>
                </a:solidFill>
                <a:effectLst/>
                <a:latin typeface="Montserrat" panose="00000500000000000000" pitchFamily="2" charset="0"/>
              </a:rPr>
              <a:t>Current guidelines for cervical cancer screening are:</a:t>
            </a:r>
          </a:p>
          <a:p>
            <a:pPr algn="l" fontAlgn="base">
              <a:buFont typeface="Arial" panose="020B0604020202020204" pitchFamily="34" charset="0"/>
              <a:buChar char="•"/>
            </a:pPr>
            <a:r>
              <a:rPr lang="en-US" b="0" i="0" dirty="0">
                <a:solidFill>
                  <a:srgbClr val="323030"/>
                </a:solidFill>
                <a:effectLst/>
                <a:latin typeface="inherit"/>
              </a:rPr>
              <a:t>Women should start screening with the Pap test at age 21. (Screening is not recommended for women under age 21.)</a:t>
            </a:r>
          </a:p>
          <a:p>
            <a:pPr algn="l" fontAlgn="base"/>
            <a:r>
              <a:rPr lang="en-US" b="0" i="0" dirty="0">
                <a:solidFill>
                  <a:srgbClr val="323030"/>
                </a:solidFill>
                <a:effectLst/>
                <a:latin typeface="Montserrat" panose="00000500000000000000" pitchFamily="2" charset="0"/>
              </a:rPr>
              <a:t>Starting at age 30, women have three options available for screening:</a:t>
            </a:r>
          </a:p>
          <a:p>
            <a:pPr algn="l" fontAlgn="base">
              <a:buFont typeface="Arial" panose="020B0604020202020204" pitchFamily="34" charset="0"/>
              <a:buChar char="•"/>
            </a:pPr>
            <a:r>
              <a:rPr lang="en-US" b="0" i="0" dirty="0">
                <a:solidFill>
                  <a:srgbClr val="323030"/>
                </a:solidFill>
                <a:effectLst/>
                <a:latin typeface="inherit"/>
              </a:rPr>
              <a:t>A Pap test alone every three years</a:t>
            </a:r>
          </a:p>
          <a:p>
            <a:pPr algn="l" fontAlgn="base">
              <a:buFont typeface="Arial" panose="020B0604020202020204" pitchFamily="34" charset="0"/>
              <a:buChar char="•"/>
            </a:pPr>
            <a:r>
              <a:rPr lang="en-US" b="0" i="0" dirty="0">
                <a:solidFill>
                  <a:srgbClr val="323030"/>
                </a:solidFill>
                <a:effectLst/>
                <a:latin typeface="inherit"/>
              </a:rPr>
              <a:t>Co-testing with a Pap and HPV test, every five years</a:t>
            </a:r>
          </a:p>
          <a:p>
            <a:pPr algn="l" fontAlgn="base">
              <a:buFont typeface="Arial" panose="020B0604020202020204" pitchFamily="34" charset="0"/>
              <a:buChar char="•"/>
            </a:pPr>
            <a:r>
              <a:rPr lang="en-US" b="1" i="0" u="none" strike="noStrike" dirty="0">
                <a:solidFill>
                  <a:srgbClr val="13A0A5"/>
                </a:solidFill>
                <a:effectLst/>
                <a:latin typeface="inherit"/>
                <a:hlinkClick r:id="rId6"/>
              </a:rPr>
              <a:t>An HPV test alone, every five years</a:t>
            </a:r>
            <a:endParaRPr lang="en-US" b="0" i="0" dirty="0">
              <a:solidFill>
                <a:srgbClr val="323030"/>
              </a:solidFill>
              <a:effectLst/>
              <a:latin typeface="inherit"/>
            </a:endParaRPr>
          </a:p>
          <a:p>
            <a:pPr algn="l" fontAlgn="base"/>
            <a:r>
              <a:rPr lang="en-US" b="0" i="0" dirty="0">
                <a:solidFill>
                  <a:srgbClr val="323030"/>
                </a:solidFill>
                <a:effectLst/>
                <a:latin typeface="Montserrat" panose="00000500000000000000" pitchFamily="2" charset="0"/>
              </a:rPr>
              <a:t>Depending on the results of the Pap and/or HPV tests, a healthcare provider may recommend additional screening or procedures, so some women may be screened more often.</a:t>
            </a:r>
          </a:p>
          <a:p>
            <a:pPr algn="l" fontAlgn="base"/>
            <a:r>
              <a:rPr lang="en-US" b="1" i="0" dirty="0">
                <a:solidFill>
                  <a:srgbClr val="323030"/>
                </a:solidFill>
                <a:effectLst/>
                <a:latin typeface="inherit"/>
              </a:rPr>
              <a:t>the exact test or tests used is not as important as simply being screened regularly</a:t>
            </a:r>
            <a:r>
              <a:rPr lang="en-US" b="0" i="0" dirty="0">
                <a:solidFill>
                  <a:srgbClr val="323030"/>
                </a:solidFill>
                <a:effectLst/>
                <a:latin typeface="Montserrat" panose="00000500000000000000" pitchFamily="2" charset="0"/>
              </a:rPr>
              <a:t>! </a:t>
            </a:r>
          </a:p>
          <a:p>
            <a:pPr algn="l" fontAlgn="base"/>
            <a:r>
              <a:rPr lang="en-US" b="0" i="0" dirty="0">
                <a:solidFill>
                  <a:srgbClr val="323030"/>
                </a:solidFill>
                <a:effectLst/>
                <a:latin typeface="Montserrat" panose="00000500000000000000" pitchFamily="2" charset="0"/>
              </a:rPr>
              <a:t>After age 65, women older than 65 who have had adequate prior screening and are not otherwise at high risk can stop screening. Women who have had a hysterectomy (with removal of the cervix) also do not need to be screened, unless they have a have a history of a high-grade precancerous lesions.</a:t>
            </a:r>
          </a:p>
          <a:p>
            <a:pPr algn="l" fontAlgn="base"/>
            <a:r>
              <a:rPr lang="en-US" b="0" i="0" dirty="0">
                <a:solidFill>
                  <a:srgbClr val="323030"/>
                </a:solidFill>
                <a:effectLst/>
                <a:latin typeface="Montserrat" panose="00000500000000000000" pitchFamily="2" charset="0"/>
              </a:rPr>
              <a:t>Source: https://www.nccc-online.org/cervical-cancer-screening/  National Cervical Cancer Coalition</a:t>
            </a:r>
          </a:p>
          <a:p>
            <a:endParaRPr lang="en-US" dirty="0"/>
          </a:p>
        </p:txBody>
      </p:sp>
      <p:sp>
        <p:nvSpPr>
          <p:cNvPr id="4" name="Slide Number Placeholder 3"/>
          <p:cNvSpPr>
            <a:spLocks noGrp="1"/>
          </p:cNvSpPr>
          <p:nvPr>
            <p:ph type="sldNum" sz="quarter" idx="5"/>
          </p:nvPr>
        </p:nvSpPr>
        <p:spPr/>
        <p:txBody>
          <a:bodyPr/>
          <a:lstStyle/>
          <a:p>
            <a:fld id="{0ED5A85E-6734-4BFD-AB05-792C52A8965A}" type="slidenum">
              <a:rPr lang="en-US" smtClean="0"/>
              <a:t>2</a:t>
            </a:fld>
            <a:endParaRPr lang="en-US"/>
          </a:p>
        </p:txBody>
      </p:sp>
    </p:spTree>
    <p:extLst>
      <p:ext uri="{BB962C8B-B14F-4D97-AF65-F5344CB8AC3E}">
        <p14:creationId xmlns:p14="http://schemas.microsoft.com/office/powerpoint/2010/main" val="54330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5A85E-6734-4BFD-AB05-792C52A8965A}" type="slidenum">
              <a:rPr lang="en-US" smtClean="0"/>
              <a:t>20</a:t>
            </a:fld>
            <a:endParaRPr lang="en-US"/>
          </a:p>
        </p:txBody>
      </p:sp>
    </p:spTree>
    <p:extLst>
      <p:ext uri="{BB962C8B-B14F-4D97-AF65-F5344CB8AC3E}">
        <p14:creationId xmlns:p14="http://schemas.microsoft.com/office/powerpoint/2010/main" val="175807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kern="1200" dirty="0">
                <a:solidFill>
                  <a:schemeClr val="tx1"/>
                </a:solidFill>
                <a:effectLst/>
                <a:latin typeface="+mn-lt"/>
                <a:ea typeface="+mn-ea"/>
                <a:cs typeface="+mn-cs"/>
              </a:rPr>
              <a:t>https://www.nj.gov/getcoverednj/</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pl-PL" sz="1200" b="0" i="0" kern="1200" dirty="0">
                <a:solidFill>
                  <a:schemeClr val="tx1"/>
                </a:solidFill>
                <a:effectLst/>
                <a:latin typeface="+mn-lt"/>
                <a:ea typeface="+mn-ea"/>
                <a:cs typeface="+mn-cs"/>
              </a:rPr>
              <a:t>https://njfamilycare.dhs.state.nj.us/</a:t>
            </a:r>
            <a:endParaRPr lang="en-US" dirty="0"/>
          </a:p>
        </p:txBody>
      </p:sp>
      <p:sp>
        <p:nvSpPr>
          <p:cNvPr id="4" name="Slide Number Placeholder 3"/>
          <p:cNvSpPr>
            <a:spLocks noGrp="1"/>
          </p:cNvSpPr>
          <p:nvPr>
            <p:ph type="sldNum" sz="quarter" idx="5"/>
          </p:nvPr>
        </p:nvSpPr>
        <p:spPr/>
        <p:txBody>
          <a:bodyPr/>
          <a:lstStyle/>
          <a:p>
            <a:fld id="{0ED5A85E-6734-4BFD-AB05-792C52A8965A}" type="slidenum">
              <a:rPr lang="en-US" smtClean="0"/>
              <a:t>3</a:t>
            </a:fld>
            <a:endParaRPr lang="en-US"/>
          </a:p>
        </p:txBody>
      </p:sp>
    </p:spTree>
    <p:extLst>
      <p:ext uri="{BB962C8B-B14F-4D97-AF65-F5344CB8AC3E}">
        <p14:creationId xmlns:p14="http://schemas.microsoft.com/office/powerpoint/2010/main" val="357059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PDF Available on our Health Dept homepage online</a:t>
            </a:r>
          </a:p>
        </p:txBody>
      </p:sp>
      <p:sp>
        <p:nvSpPr>
          <p:cNvPr id="4" name="Slide Number Placeholder 3"/>
          <p:cNvSpPr>
            <a:spLocks noGrp="1"/>
          </p:cNvSpPr>
          <p:nvPr>
            <p:ph type="sldNum" sz="quarter" idx="5"/>
          </p:nvPr>
        </p:nvSpPr>
        <p:spPr/>
        <p:txBody>
          <a:bodyPr/>
          <a:lstStyle/>
          <a:p>
            <a:fld id="{0ED5A85E-6734-4BFD-AB05-792C52A8965A}" type="slidenum">
              <a:rPr lang="en-US" smtClean="0"/>
              <a:t>4</a:t>
            </a:fld>
            <a:endParaRPr lang="en-US"/>
          </a:p>
        </p:txBody>
      </p:sp>
    </p:spTree>
    <p:extLst>
      <p:ext uri="{BB962C8B-B14F-4D97-AF65-F5344CB8AC3E}">
        <p14:creationId xmlns:p14="http://schemas.microsoft.com/office/powerpoint/2010/main" val="250020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D5A85E-6734-4BFD-AB05-792C52A8965A}" type="slidenum">
              <a:rPr lang="en-US" smtClean="0"/>
              <a:t>5</a:t>
            </a:fld>
            <a:endParaRPr lang="en-US"/>
          </a:p>
        </p:txBody>
      </p:sp>
    </p:spTree>
    <p:extLst>
      <p:ext uri="{BB962C8B-B14F-4D97-AF65-F5344CB8AC3E}">
        <p14:creationId xmlns:p14="http://schemas.microsoft.com/office/powerpoint/2010/main" val="369266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a:t>HEPATITIS C – ACUTE CONFIRMED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5A85E-6734-4BFD-AB05-792C52A89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10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5A85E-6734-4BFD-AB05-792C52A8965A}" type="slidenum">
              <a:rPr lang="en-US" smtClean="0"/>
              <a:t>7</a:t>
            </a:fld>
            <a:endParaRPr lang="en-US"/>
          </a:p>
        </p:txBody>
      </p:sp>
    </p:spTree>
    <p:extLst>
      <p:ext uri="{BB962C8B-B14F-4D97-AF65-F5344CB8AC3E}">
        <p14:creationId xmlns:p14="http://schemas.microsoft.com/office/powerpoint/2010/main" val="142145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D5A85E-6734-4BFD-AB05-792C52A8965A}" type="slidenum">
              <a:rPr lang="en-US" smtClean="0"/>
              <a:t>8</a:t>
            </a:fld>
            <a:endParaRPr lang="en-US"/>
          </a:p>
        </p:txBody>
      </p:sp>
    </p:spTree>
    <p:extLst>
      <p:ext uri="{BB962C8B-B14F-4D97-AF65-F5344CB8AC3E}">
        <p14:creationId xmlns:p14="http://schemas.microsoft.com/office/powerpoint/2010/main" val="3414923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reporting period 9/30/2023 to 1/03/2026</a:t>
            </a:r>
          </a:p>
        </p:txBody>
      </p:sp>
      <p:sp>
        <p:nvSpPr>
          <p:cNvPr id="4" name="Slide Number Placeholder 3"/>
          <p:cNvSpPr>
            <a:spLocks noGrp="1"/>
          </p:cNvSpPr>
          <p:nvPr>
            <p:ph type="sldNum" sz="quarter" idx="5"/>
          </p:nvPr>
        </p:nvSpPr>
        <p:spPr/>
        <p:txBody>
          <a:bodyPr/>
          <a:lstStyle/>
          <a:p>
            <a:fld id="{0ED5A85E-6734-4BFD-AB05-792C52A8965A}" type="slidenum">
              <a:rPr lang="en-US" smtClean="0"/>
              <a:t>9</a:t>
            </a:fld>
            <a:endParaRPr lang="en-US"/>
          </a:p>
        </p:txBody>
      </p:sp>
    </p:spTree>
    <p:extLst>
      <p:ext uri="{BB962C8B-B14F-4D97-AF65-F5344CB8AC3E}">
        <p14:creationId xmlns:p14="http://schemas.microsoft.com/office/powerpoint/2010/main" val="276326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9F28-F7E2-477D-9519-1D2E742D0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AD4A2A-82F5-47AD-A25B-5C7C84591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972A59-B16E-4A1C-BB65-3792251D3EC6}"/>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5" name="Footer Placeholder 4">
            <a:extLst>
              <a:ext uri="{FF2B5EF4-FFF2-40B4-BE49-F238E27FC236}">
                <a16:creationId xmlns:a16="http://schemas.microsoft.com/office/drawing/2014/main" id="{AE1F6340-F883-41CB-9FA9-F68D5EA33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CC9A6-EF58-4BE5-9C77-3D9B98032ECF}"/>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209531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13E6-28BA-4DD5-9B06-CBFFDD1E7A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79759-6DB5-44C3-BEF0-E83405344E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DC5F4-4CC0-4DAE-BFE8-796F3FD8845F}"/>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5" name="Footer Placeholder 4">
            <a:extLst>
              <a:ext uri="{FF2B5EF4-FFF2-40B4-BE49-F238E27FC236}">
                <a16:creationId xmlns:a16="http://schemas.microsoft.com/office/drawing/2014/main" id="{11D1353E-70A0-41A1-9AC2-E2AB4A308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06C24-4664-41D4-B0B3-DCDBF133960D}"/>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243419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E6FE9-DB19-4711-A31D-95ED1A1E80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55D88-4888-41D9-AD53-95ACE5F7B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D4BBC-6B82-4AFA-BA88-857A0DE9822E}"/>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5" name="Footer Placeholder 4">
            <a:extLst>
              <a:ext uri="{FF2B5EF4-FFF2-40B4-BE49-F238E27FC236}">
                <a16:creationId xmlns:a16="http://schemas.microsoft.com/office/drawing/2014/main" id="{59B67C86-7875-4DA0-B18A-4A56EE513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9AE69-E63F-4C09-81D3-A631D1D38C1F}"/>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300514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619E-0E11-4BA5-8B0B-60DDC09E8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F2D65-8A5E-428A-93E5-A106EC5215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00EBA-F8D4-4A5F-84DB-CE9B4EABE4E1}"/>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5" name="Footer Placeholder 4">
            <a:extLst>
              <a:ext uri="{FF2B5EF4-FFF2-40B4-BE49-F238E27FC236}">
                <a16:creationId xmlns:a16="http://schemas.microsoft.com/office/drawing/2014/main" id="{35E88D6D-5C9E-4960-B649-A5F5EDA80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0625C-6486-432C-9E98-C945EFB4A02C}"/>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428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0E11-7C36-49B2-B6FF-AAF6116D5A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E8F43D-DB98-4D4D-A18C-0436402F7F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301F6D-9CB5-492F-BCBE-6EA7CA75A192}"/>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5" name="Footer Placeholder 4">
            <a:extLst>
              <a:ext uri="{FF2B5EF4-FFF2-40B4-BE49-F238E27FC236}">
                <a16:creationId xmlns:a16="http://schemas.microsoft.com/office/drawing/2014/main" id="{4307FDF8-C1ED-4E03-B8B2-A5CB956B5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89982-9C79-48A1-81D1-B809880A87A5}"/>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226304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CCE0-8C14-43A8-9E2D-596C4CC21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AF3B5-A8C8-4410-AD7C-CFB326D241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14D682-FCAE-4814-AA68-75484957B5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8C4723-FF0F-4DAF-966B-38EFF48E26E0}"/>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6" name="Footer Placeholder 5">
            <a:extLst>
              <a:ext uri="{FF2B5EF4-FFF2-40B4-BE49-F238E27FC236}">
                <a16:creationId xmlns:a16="http://schemas.microsoft.com/office/drawing/2014/main" id="{77240B5A-1C0D-41A2-8834-D756EF73E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D580C-F373-42D2-95D5-A5D8EE6029AA}"/>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40385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37DE-B3F9-43D2-B933-C69E5BAFB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B86BE7-8C7A-4E58-B288-B01D31FA2E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4BF96F-510C-4128-842B-9CFC3CBF79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A07643-7FA6-40CD-8740-A8876F9D7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95561B-9361-45B7-B83F-6A78A0C16F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76D135-C222-4382-A6DE-17C8B44F2BB5}"/>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8" name="Footer Placeholder 7">
            <a:extLst>
              <a:ext uri="{FF2B5EF4-FFF2-40B4-BE49-F238E27FC236}">
                <a16:creationId xmlns:a16="http://schemas.microsoft.com/office/drawing/2014/main" id="{D730F4EE-9919-42F1-8532-3D5A47E7D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B54FA6-AD83-459C-B01A-74E1FA1C8BD5}"/>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279621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8903-27EA-4AAF-A426-A70184C206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11069-B49B-4AD5-BD80-9C2F0DDFB255}"/>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4" name="Footer Placeholder 3">
            <a:extLst>
              <a:ext uri="{FF2B5EF4-FFF2-40B4-BE49-F238E27FC236}">
                <a16:creationId xmlns:a16="http://schemas.microsoft.com/office/drawing/2014/main" id="{08230A60-DF2D-4EF1-928C-AB04814A7D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E52101-47CC-433B-A043-948DB1F97C25}"/>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44076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5B2743-8A3C-4767-810E-B705DE605026}"/>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3" name="Footer Placeholder 2">
            <a:extLst>
              <a:ext uri="{FF2B5EF4-FFF2-40B4-BE49-F238E27FC236}">
                <a16:creationId xmlns:a16="http://schemas.microsoft.com/office/drawing/2014/main" id="{0A74F937-4E39-47BA-8C64-8A3ADE41B1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0B5C8C-851B-4765-A8F1-782720B1716A}"/>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158247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FD3C-6318-4DB7-A461-98D878168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828D64-88DF-46FB-8260-6A9C374F49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6CB3F-01F9-4992-B401-A51F77F12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28E1D6-4FDA-45B7-8629-2812A78B672E}"/>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6" name="Footer Placeholder 5">
            <a:extLst>
              <a:ext uri="{FF2B5EF4-FFF2-40B4-BE49-F238E27FC236}">
                <a16:creationId xmlns:a16="http://schemas.microsoft.com/office/drawing/2014/main" id="{78ACCAAE-D8C1-4571-B7D6-76CAF166D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6653C-2726-4C17-B06F-F1DC6B0B2644}"/>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224852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C41F-BD21-4AB2-BECE-E2015D288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7E4A7-3C67-4058-BF34-314A4CB8A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27697A-C82F-468A-AD21-114970CEF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48E00C-664E-4DB1-A586-7778AFBE2ABA}"/>
              </a:ext>
            </a:extLst>
          </p:cNvPr>
          <p:cNvSpPr>
            <a:spLocks noGrp="1"/>
          </p:cNvSpPr>
          <p:nvPr>
            <p:ph type="dt" sz="half" idx="10"/>
          </p:nvPr>
        </p:nvSpPr>
        <p:spPr/>
        <p:txBody>
          <a:bodyPr/>
          <a:lstStyle/>
          <a:p>
            <a:fld id="{5B4810E6-A0E0-4662-8D22-5A4850ADABCA}" type="datetimeFigureOut">
              <a:rPr lang="en-US" smtClean="0"/>
              <a:t>1/26/2026</a:t>
            </a:fld>
            <a:endParaRPr lang="en-US"/>
          </a:p>
        </p:txBody>
      </p:sp>
      <p:sp>
        <p:nvSpPr>
          <p:cNvPr id="6" name="Footer Placeholder 5">
            <a:extLst>
              <a:ext uri="{FF2B5EF4-FFF2-40B4-BE49-F238E27FC236}">
                <a16:creationId xmlns:a16="http://schemas.microsoft.com/office/drawing/2014/main" id="{D72E17CB-A070-450E-BFD8-0B984B03F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949E9-DE0E-4B97-9B1F-8C01DDC9788B}"/>
              </a:ext>
            </a:extLst>
          </p:cNvPr>
          <p:cNvSpPr>
            <a:spLocks noGrp="1"/>
          </p:cNvSpPr>
          <p:nvPr>
            <p:ph type="sldNum" sz="quarter" idx="12"/>
          </p:nvPr>
        </p:nvSpPr>
        <p:spPr/>
        <p:txBody>
          <a:bodyPr/>
          <a:lstStyle/>
          <a:p>
            <a:fld id="{62F330C4-FBF1-48B8-9757-6590D91088C5}" type="slidenum">
              <a:rPr lang="en-US" smtClean="0"/>
              <a:t>‹#›</a:t>
            </a:fld>
            <a:endParaRPr lang="en-US"/>
          </a:p>
        </p:txBody>
      </p:sp>
    </p:spTree>
    <p:extLst>
      <p:ext uri="{BB962C8B-B14F-4D97-AF65-F5344CB8AC3E}">
        <p14:creationId xmlns:p14="http://schemas.microsoft.com/office/powerpoint/2010/main" val="105898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48674-BF9D-4FD3-BD57-1C094E330E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931DA8-5792-4EE9-B5B0-17DD93655D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FF297-564B-4E3F-B870-935E00D6A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810E6-A0E0-4662-8D22-5A4850ADABCA}" type="datetimeFigureOut">
              <a:rPr lang="en-US" smtClean="0"/>
              <a:t>1/26/2026</a:t>
            </a:fld>
            <a:endParaRPr lang="en-US"/>
          </a:p>
        </p:txBody>
      </p:sp>
      <p:sp>
        <p:nvSpPr>
          <p:cNvPr id="5" name="Footer Placeholder 4">
            <a:extLst>
              <a:ext uri="{FF2B5EF4-FFF2-40B4-BE49-F238E27FC236}">
                <a16:creationId xmlns:a16="http://schemas.microsoft.com/office/drawing/2014/main" id="{A2F88E5C-D8F2-4913-8841-EFD7D0F27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D6E92-5A85-4A34-99A5-625E0AACE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330C4-FBF1-48B8-9757-6590D91088C5}" type="slidenum">
              <a:rPr lang="en-US" smtClean="0"/>
              <a:t>‹#›</a:t>
            </a:fld>
            <a:endParaRPr lang="en-US"/>
          </a:p>
        </p:txBody>
      </p:sp>
    </p:spTree>
    <p:extLst>
      <p:ext uri="{BB962C8B-B14F-4D97-AF65-F5344CB8AC3E}">
        <p14:creationId xmlns:p14="http://schemas.microsoft.com/office/powerpoint/2010/main" val="227755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nccc-online.org/cervical-cancer-screening/"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nj.gov/getcoverednj/" TargetMode="External"/><Relationship Id="rId5" Type="http://schemas.openxmlformats.org/officeDocument/2006/relationships/hyperlink" Target="https://njfamilycare.dhs.state.nj.u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southorange.org/167/Health-and-Animal-Contro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5494-5818-41CF-AEC6-AC682620DC4C}"/>
              </a:ext>
            </a:extLst>
          </p:cNvPr>
          <p:cNvSpPr>
            <a:spLocks noGrp="1"/>
          </p:cNvSpPr>
          <p:nvPr>
            <p:ph type="ctrTitle"/>
          </p:nvPr>
        </p:nvSpPr>
        <p:spPr/>
        <p:txBody>
          <a:bodyPr/>
          <a:lstStyle/>
          <a:p>
            <a:r>
              <a:rPr lang="en-US" dirty="0"/>
              <a:t>Board of Health Presentation</a:t>
            </a:r>
          </a:p>
        </p:txBody>
      </p:sp>
      <p:sp>
        <p:nvSpPr>
          <p:cNvPr id="3" name="Subtitle 2">
            <a:extLst>
              <a:ext uri="{FF2B5EF4-FFF2-40B4-BE49-F238E27FC236}">
                <a16:creationId xmlns:a16="http://schemas.microsoft.com/office/drawing/2014/main" id="{ABA88793-A681-413E-BC46-901C4855C409}"/>
              </a:ext>
            </a:extLst>
          </p:cNvPr>
          <p:cNvSpPr>
            <a:spLocks noGrp="1"/>
          </p:cNvSpPr>
          <p:nvPr>
            <p:ph type="subTitle" idx="1"/>
          </p:nvPr>
        </p:nvSpPr>
        <p:spPr>
          <a:xfrm>
            <a:off x="1524000" y="3602038"/>
            <a:ext cx="9144000" cy="1655762"/>
          </a:xfrm>
        </p:spPr>
        <p:txBody>
          <a:bodyPr/>
          <a:lstStyle/>
          <a:p>
            <a:r>
              <a:rPr lang="en-US" dirty="0"/>
              <a:t>January 26, 2026</a:t>
            </a:r>
          </a:p>
        </p:txBody>
      </p:sp>
      <p:pic>
        <p:nvPicPr>
          <p:cNvPr id="4" name="Picture 3">
            <a:extLst>
              <a:ext uri="{FF2B5EF4-FFF2-40B4-BE49-F238E27FC236}">
                <a16:creationId xmlns:a16="http://schemas.microsoft.com/office/drawing/2014/main" id="{B6BF1655-C98A-9ECE-7265-2AE1F3D6177C}"/>
              </a:ext>
            </a:extLst>
          </p:cNvPr>
          <p:cNvPicPr>
            <a:picLocks noChangeAspect="1"/>
          </p:cNvPicPr>
          <p:nvPr/>
        </p:nvPicPr>
        <p:blipFill>
          <a:blip r:embed="rId3"/>
          <a:stretch>
            <a:fillRect/>
          </a:stretch>
        </p:blipFill>
        <p:spPr>
          <a:xfrm>
            <a:off x="10185336" y="6028872"/>
            <a:ext cx="3060457" cy="829128"/>
          </a:xfrm>
          <a:prstGeom prst="rect">
            <a:avLst/>
          </a:prstGeom>
        </p:spPr>
      </p:pic>
    </p:spTree>
    <p:extLst>
      <p:ext uri="{BB962C8B-B14F-4D97-AF65-F5344CB8AC3E}">
        <p14:creationId xmlns:p14="http://schemas.microsoft.com/office/powerpoint/2010/main" val="266589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98C249-4727-08AA-1F88-6412CE1BE22A}"/>
              </a:ext>
            </a:extLst>
          </p:cNvPr>
          <p:cNvPicPr>
            <a:picLocks noChangeAspect="1"/>
          </p:cNvPicPr>
          <p:nvPr/>
        </p:nvPicPr>
        <p:blipFill>
          <a:blip r:embed="rId3"/>
          <a:stretch>
            <a:fillRect/>
          </a:stretch>
        </p:blipFill>
        <p:spPr>
          <a:xfrm>
            <a:off x="1076325" y="614362"/>
            <a:ext cx="10039350" cy="5629275"/>
          </a:xfrm>
          <a:prstGeom prst="rect">
            <a:avLst/>
          </a:prstGeom>
        </p:spPr>
      </p:pic>
    </p:spTree>
    <p:extLst>
      <p:ext uri="{BB962C8B-B14F-4D97-AF65-F5344CB8AC3E}">
        <p14:creationId xmlns:p14="http://schemas.microsoft.com/office/powerpoint/2010/main" val="300103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9F7094-53FD-BA1B-B60A-63891E64A3BA}"/>
              </a:ext>
            </a:extLst>
          </p:cNvPr>
          <p:cNvPicPr>
            <a:picLocks noChangeAspect="1"/>
          </p:cNvPicPr>
          <p:nvPr/>
        </p:nvPicPr>
        <p:blipFill>
          <a:blip r:embed="rId3"/>
          <a:stretch>
            <a:fillRect/>
          </a:stretch>
        </p:blipFill>
        <p:spPr>
          <a:xfrm>
            <a:off x="1066800" y="619125"/>
            <a:ext cx="10058400" cy="5619750"/>
          </a:xfrm>
          <a:prstGeom prst="rect">
            <a:avLst/>
          </a:prstGeom>
        </p:spPr>
      </p:pic>
    </p:spTree>
    <p:extLst>
      <p:ext uri="{BB962C8B-B14F-4D97-AF65-F5344CB8AC3E}">
        <p14:creationId xmlns:p14="http://schemas.microsoft.com/office/powerpoint/2010/main" val="262577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C34DAB-1497-48B1-9982-18D8BBF95EBA}"/>
              </a:ext>
            </a:extLst>
          </p:cNvPr>
          <p:cNvSpPr>
            <a:spLocks noGrp="1"/>
          </p:cNvSpPr>
          <p:nvPr>
            <p:ph type="title"/>
          </p:nvPr>
        </p:nvSpPr>
        <p:spPr>
          <a:xfrm>
            <a:off x="838200" y="2445594"/>
            <a:ext cx="10515600" cy="1325563"/>
          </a:xfrm>
          <a:ln w="19050">
            <a:solidFill>
              <a:srgbClr val="00B050"/>
            </a:solidFill>
          </a:ln>
        </p:spPr>
        <p:txBody>
          <a:bodyPr/>
          <a:lstStyle/>
          <a:p>
            <a:pPr algn="ctr"/>
            <a:r>
              <a:rPr lang="en-US" dirty="0"/>
              <a:t>Environmental Health Update</a:t>
            </a:r>
          </a:p>
        </p:txBody>
      </p:sp>
      <p:pic>
        <p:nvPicPr>
          <p:cNvPr id="2" name="Picture 1">
            <a:extLst>
              <a:ext uri="{FF2B5EF4-FFF2-40B4-BE49-F238E27FC236}">
                <a16:creationId xmlns:a16="http://schemas.microsoft.com/office/drawing/2014/main" id="{0B78CA0A-8154-853C-7273-FEC39E23B88D}"/>
              </a:ext>
            </a:extLst>
          </p:cNvPr>
          <p:cNvPicPr>
            <a:picLocks noChangeAspect="1"/>
          </p:cNvPicPr>
          <p:nvPr/>
        </p:nvPicPr>
        <p:blipFill>
          <a:blip r:embed="rId3"/>
          <a:stretch>
            <a:fillRect/>
          </a:stretch>
        </p:blipFill>
        <p:spPr>
          <a:xfrm>
            <a:off x="10078804" y="6028872"/>
            <a:ext cx="3060457" cy="829128"/>
          </a:xfrm>
          <a:prstGeom prst="rect">
            <a:avLst/>
          </a:prstGeom>
        </p:spPr>
      </p:pic>
    </p:spTree>
    <p:extLst>
      <p:ext uri="{BB962C8B-B14F-4D97-AF65-F5344CB8AC3E}">
        <p14:creationId xmlns:p14="http://schemas.microsoft.com/office/powerpoint/2010/main" val="390435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A88489-5BF8-4754-82FA-2F1AD3949B33}"/>
              </a:ext>
            </a:extLst>
          </p:cNvPr>
          <p:cNvSpPr>
            <a:spLocks noGrp="1"/>
          </p:cNvSpPr>
          <p:nvPr>
            <p:ph idx="1"/>
          </p:nvPr>
        </p:nvSpPr>
        <p:spPr>
          <a:xfrm>
            <a:off x="479381" y="1325563"/>
            <a:ext cx="4845377" cy="4414999"/>
          </a:xfrm>
        </p:spPr>
        <p:txBody>
          <a:bodyPr>
            <a:normAutofit/>
          </a:bodyPr>
          <a:lstStyle/>
          <a:p>
            <a:pPr marL="0" indent="0">
              <a:buNone/>
            </a:pPr>
            <a:r>
              <a:rPr lang="en-US" b="1" u="sng" dirty="0"/>
              <a:t>Inspections</a:t>
            </a:r>
          </a:p>
          <a:p>
            <a:r>
              <a:rPr lang="en-US" dirty="0"/>
              <a:t>Restaurant inspections:  7</a:t>
            </a:r>
            <a:endParaRPr lang="en-US" sz="2600" dirty="0">
              <a:solidFill>
                <a:srgbClr val="FF0000"/>
              </a:solidFill>
            </a:endParaRPr>
          </a:p>
          <a:p>
            <a:pPr lvl="1"/>
            <a:r>
              <a:rPr lang="en-US" dirty="0"/>
              <a:t>Pre-operation inspections: - </a:t>
            </a:r>
          </a:p>
          <a:p>
            <a:pPr lvl="1"/>
            <a:r>
              <a:rPr lang="en-US" dirty="0"/>
              <a:t>Re-inspections: 1</a:t>
            </a:r>
          </a:p>
          <a:p>
            <a:pPr lvl="1"/>
            <a:r>
              <a:rPr lang="en-US" dirty="0"/>
              <a:t>Mobile Food Trucks: -</a:t>
            </a:r>
          </a:p>
          <a:p>
            <a:r>
              <a:rPr lang="en-US" dirty="0"/>
              <a:t>Animal Bites: 2</a:t>
            </a:r>
          </a:p>
          <a:p>
            <a:pPr marL="0" indent="0">
              <a:buNone/>
            </a:pPr>
            <a:endParaRPr lang="en-US" dirty="0"/>
          </a:p>
          <a:p>
            <a:endParaRPr lang="en-US" dirty="0"/>
          </a:p>
          <a:p>
            <a:pPr marL="0" indent="0">
              <a:buNone/>
            </a:pPr>
            <a:endParaRPr lang="en-US" dirty="0"/>
          </a:p>
          <a:p>
            <a:pPr marL="0" indent="0">
              <a:buNone/>
            </a:pPr>
            <a:endParaRPr lang="en-US" dirty="0"/>
          </a:p>
        </p:txBody>
      </p:sp>
      <p:sp>
        <p:nvSpPr>
          <p:cNvPr id="2" name="Rectangle 1">
            <a:extLst>
              <a:ext uri="{FF2B5EF4-FFF2-40B4-BE49-F238E27FC236}">
                <a16:creationId xmlns:a16="http://schemas.microsoft.com/office/drawing/2014/main" id="{706BA177-D1AE-43DD-B99B-221829C8EBA8}"/>
              </a:ext>
            </a:extLst>
          </p:cNvPr>
          <p:cNvSpPr/>
          <p:nvPr/>
        </p:nvSpPr>
        <p:spPr>
          <a:xfrm>
            <a:off x="6266715" y="1154691"/>
            <a:ext cx="4845377" cy="3108543"/>
          </a:xfrm>
          <a:prstGeom prst="rect">
            <a:avLst/>
          </a:prstGeom>
        </p:spPr>
        <p:txBody>
          <a:bodyPr wrap="square">
            <a:spAutoFit/>
          </a:bodyPr>
          <a:lstStyle/>
          <a:p>
            <a:r>
              <a:rPr lang="en-US" sz="2800" b="1" u="sng" dirty="0"/>
              <a:t>Health Department Licenses:</a:t>
            </a:r>
          </a:p>
          <a:p>
            <a:pPr marL="342900" indent="-342900">
              <a:buFont typeface="Wingdings" panose="05000000000000000000" pitchFamily="2" charset="2"/>
              <a:buChar char="ü"/>
            </a:pPr>
            <a:r>
              <a:rPr lang="en-US" sz="2400" dirty="0"/>
              <a:t>Retail Food Establishments (Restaurants)</a:t>
            </a:r>
          </a:p>
          <a:p>
            <a:pPr marL="342900" indent="-342900">
              <a:buFont typeface="Wingdings" panose="05000000000000000000" pitchFamily="2" charset="2"/>
              <a:buChar char="ü"/>
            </a:pPr>
            <a:r>
              <a:rPr lang="en-US" sz="2400" dirty="0"/>
              <a:t>One Day Food Licenses (events/ festivals)</a:t>
            </a:r>
          </a:p>
          <a:p>
            <a:pPr marL="342900" indent="-342900">
              <a:buFont typeface="Wingdings" panose="05000000000000000000" pitchFamily="2" charset="2"/>
              <a:buChar char="ü"/>
            </a:pPr>
            <a:r>
              <a:rPr lang="en-US" sz="2400" dirty="0"/>
              <a:t>Vape Shops</a:t>
            </a:r>
          </a:p>
          <a:p>
            <a:pPr marL="342900" indent="-342900">
              <a:buFont typeface="Wingdings" panose="05000000000000000000" pitchFamily="2" charset="2"/>
              <a:buChar char="ü"/>
            </a:pPr>
            <a:r>
              <a:rPr lang="en-US" sz="2400" dirty="0"/>
              <a:t>Recreational Bathing (Pools) </a:t>
            </a:r>
          </a:p>
          <a:p>
            <a:pPr marL="342900" indent="-342900">
              <a:buFont typeface="Wingdings" panose="05000000000000000000" pitchFamily="2" charset="2"/>
              <a:buChar char="ü"/>
            </a:pPr>
            <a:r>
              <a:rPr lang="en-US" sz="2400" dirty="0"/>
              <a:t>Dogs, Cats and Chickens</a:t>
            </a:r>
          </a:p>
        </p:txBody>
      </p:sp>
      <p:sp>
        <p:nvSpPr>
          <p:cNvPr id="8" name="TextBox 7">
            <a:extLst>
              <a:ext uri="{FF2B5EF4-FFF2-40B4-BE49-F238E27FC236}">
                <a16:creationId xmlns:a16="http://schemas.microsoft.com/office/drawing/2014/main" id="{5A85DB4A-D95D-4F3E-A183-9D3EB3082A72}"/>
              </a:ext>
            </a:extLst>
          </p:cNvPr>
          <p:cNvSpPr txBox="1"/>
          <p:nvPr/>
        </p:nvSpPr>
        <p:spPr>
          <a:xfrm>
            <a:off x="1719775" y="337609"/>
            <a:ext cx="8752449" cy="584775"/>
          </a:xfrm>
          <a:prstGeom prst="rect">
            <a:avLst/>
          </a:prstGeom>
          <a:noFill/>
          <a:ln w="28575">
            <a:solidFill>
              <a:schemeClr val="accent6"/>
            </a:solidFill>
          </a:ln>
        </p:spPr>
        <p:txBody>
          <a:bodyPr wrap="square" rtlCol="0">
            <a:spAutoFit/>
          </a:bodyPr>
          <a:lstStyle/>
          <a:p>
            <a:pPr algn="ctr"/>
            <a:r>
              <a:rPr lang="en-US" sz="3200" dirty="0"/>
              <a:t>Environmental Health - </a:t>
            </a:r>
            <a:r>
              <a:rPr lang="en-US" sz="3200" dirty="0">
                <a:solidFill>
                  <a:srgbClr val="FF0000"/>
                </a:solidFill>
              </a:rPr>
              <a:t>December</a:t>
            </a:r>
          </a:p>
        </p:txBody>
      </p:sp>
      <p:pic>
        <p:nvPicPr>
          <p:cNvPr id="3" name="Picture 2">
            <a:extLst>
              <a:ext uri="{FF2B5EF4-FFF2-40B4-BE49-F238E27FC236}">
                <a16:creationId xmlns:a16="http://schemas.microsoft.com/office/drawing/2014/main" id="{9EDCECA4-374C-75BE-A55A-E54B15DDB0E5}"/>
              </a:ext>
            </a:extLst>
          </p:cNvPr>
          <p:cNvPicPr>
            <a:picLocks noChangeAspect="1"/>
          </p:cNvPicPr>
          <p:nvPr/>
        </p:nvPicPr>
        <p:blipFill>
          <a:blip r:embed="rId3"/>
          <a:stretch>
            <a:fillRect/>
          </a:stretch>
        </p:blipFill>
        <p:spPr>
          <a:xfrm>
            <a:off x="10025538" y="6028872"/>
            <a:ext cx="3060457" cy="829128"/>
          </a:xfrm>
          <a:prstGeom prst="rect">
            <a:avLst/>
          </a:prstGeom>
        </p:spPr>
      </p:pic>
    </p:spTree>
    <p:extLst>
      <p:ext uri="{BB962C8B-B14F-4D97-AF65-F5344CB8AC3E}">
        <p14:creationId xmlns:p14="http://schemas.microsoft.com/office/powerpoint/2010/main" val="376581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F1E66D-0E43-491B-9B52-4EFCBD238DEC}"/>
              </a:ext>
            </a:extLst>
          </p:cNvPr>
          <p:cNvSpPr>
            <a:spLocks noGrp="1"/>
          </p:cNvSpPr>
          <p:nvPr>
            <p:ph type="title"/>
          </p:nvPr>
        </p:nvSpPr>
        <p:spPr>
          <a:xfrm>
            <a:off x="922090" y="2766218"/>
            <a:ext cx="10515600" cy="1325563"/>
          </a:xfrm>
          <a:ln w="28575">
            <a:solidFill>
              <a:srgbClr val="00B050"/>
            </a:solidFill>
          </a:ln>
        </p:spPr>
        <p:txBody>
          <a:bodyPr/>
          <a:lstStyle/>
          <a:p>
            <a:pPr algn="ctr"/>
            <a:r>
              <a:rPr lang="en-US" dirty="0"/>
              <a:t>Animal Control Update</a:t>
            </a:r>
          </a:p>
        </p:txBody>
      </p:sp>
      <p:pic>
        <p:nvPicPr>
          <p:cNvPr id="6" name="Picture 5">
            <a:extLst>
              <a:ext uri="{FF2B5EF4-FFF2-40B4-BE49-F238E27FC236}">
                <a16:creationId xmlns:a16="http://schemas.microsoft.com/office/drawing/2014/main" id="{3C240DF0-9DFA-44BE-AF00-BBD3C661DD0D}"/>
              </a:ext>
            </a:extLst>
          </p:cNvPr>
          <p:cNvPicPr>
            <a:picLocks noChangeAspect="1"/>
          </p:cNvPicPr>
          <p:nvPr/>
        </p:nvPicPr>
        <p:blipFill>
          <a:blip r:embed="rId3"/>
          <a:stretch>
            <a:fillRect/>
          </a:stretch>
        </p:blipFill>
        <p:spPr>
          <a:xfrm>
            <a:off x="9424210" y="5603399"/>
            <a:ext cx="3060457" cy="829128"/>
          </a:xfrm>
          <a:prstGeom prst="rect">
            <a:avLst/>
          </a:prstGeom>
        </p:spPr>
      </p:pic>
    </p:spTree>
    <p:extLst>
      <p:ext uri="{BB962C8B-B14F-4D97-AF65-F5344CB8AC3E}">
        <p14:creationId xmlns:p14="http://schemas.microsoft.com/office/powerpoint/2010/main" val="419002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03CE38-AE66-4E0F-A6AC-D124D826470F}"/>
              </a:ext>
            </a:extLst>
          </p:cNvPr>
          <p:cNvPicPr>
            <a:picLocks noChangeAspect="1"/>
          </p:cNvPicPr>
          <p:nvPr/>
        </p:nvPicPr>
        <p:blipFill>
          <a:blip r:embed="rId3"/>
          <a:stretch>
            <a:fillRect/>
          </a:stretch>
        </p:blipFill>
        <p:spPr>
          <a:xfrm>
            <a:off x="9986820" y="5799466"/>
            <a:ext cx="3060457" cy="829128"/>
          </a:xfrm>
          <a:prstGeom prst="rect">
            <a:avLst/>
          </a:prstGeom>
        </p:spPr>
      </p:pic>
      <p:sp>
        <p:nvSpPr>
          <p:cNvPr id="8" name="Rectangle 2">
            <a:extLst>
              <a:ext uri="{FF2B5EF4-FFF2-40B4-BE49-F238E27FC236}">
                <a16:creationId xmlns:a16="http://schemas.microsoft.com/office/drawing/2014/main" id="{4D339752-E665-45E9-B0EF-D76DF4A0A14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65EB0AB1-C22E-4D7B-B629-8217CD8B6BE8}"/>
              </a:ext>
            </a:extLst>
          </p:cNvPr>
          <p:cNvPicPr>
            <a:picLocks noChangeAspect="1"/>
          </p:cNvPicPr>
          <p:nvPr/>
        </p:nvPicPr>
        <p:blipFill>
          <a:blip r:embed="rId4"/>
          <a:stretch>
            <a:fillRect/>
          </a:stretch>
        </p:blipFill>
        <p:spPr>
          <a:xfrm>
            <a:off x="1847893" y="72503"/>
            <a:ext cx="3429000" cy="6712993"/>
          </a:xfrm>
          <a:prstGeom prst="rect">
            <a:avLst/>
          </a:prstGeom>
        </p:spPr>
      </p:pic>
      <p:pic>
        <p:nvPicPr>
          <p:cNvPr id="2" name="Picture 1">
            <a:extLst>
              <a:ext uri="{FF2B5EF4-FFF2-40B4-BE49-F238E27FC236}">
                <a16:creationId xmlns:a16="http://schemas.microsoft.com/office/drawing/2014/main" id="{1223F049-5C8F-4874-B465-AF5AD9AE55F1}"/>
              </a:ext>
            </a:extLst>
          </p:cNvPr>
          <p:cNvPicPr>
            <a:picLocks noChangeAspect="1"/>
          </p:cNvPicPr>
          <p:nvPr/>
        </p:nvPicPr>
        <p:blipFill>
          <a:blip r:embed="rId5"/>
          <a:stretch>
            <a:fillRect/>
          </a:stretch>
        </p:blipFill>
        <p:spPr>
          <a:xfrm>
            <a:off x="7166568" y="89219"/>
            <a:ext cx="2343234" cy="6696277"/>
          </a:xfrm>
          <a:prstGeom prst="rect">
            <a:avLst/>
          </a:prstGeom>
        </p:spPr>
      </p:pic>
      <p:sp>
        <p:nvSpPr>
          <p:cNvPr id="9" name="TextBox 8">
            <a:extLst>
              <a:ext uri="{FF2B5EF4-FFF2-40B4-BE49-F238E27FC236}">
                <a16:creationId xmlns:a16="http://schemas.microsoft.com/office/drawing/2014/main" id="{D44DFC25-890C-4675-8275-6AD9B4339A34}"/>
              </a:ext>
            </a:extLst>
          </p:cNvPr>
          <p:cNvSpPr txBox="1"/>
          <p:nvPr/>
        </p:nvSpPr>
        <p:spPr>
          <a:xfrm>
            <a:off x="5429230" y="72503"/>
            <a:ext cx="2537460" cy="1200329"/>
          </a:xfrm>
          <a:prstGeom prst="rect">
            <a:avLst/>
          </a:prstGeom>
          <a:noFill/>
        </p:spPr>
        <p:txBody>
          <a:bodyPr wrap="square" rtlCol="0">
            <a:spAutoFit/>
          </a:bodyPr>
          <a:lstStyle/>
          <a:p>
            <a:r>
              <a:rPr lang="en-US" sz="3600" b="1" dirty="0"/>
              <a:t>2025 Overview</a:t>
            </a:r>
          </a:p>
        </p:txBody>
      </p:sp>
      <p:sp>
        <p:nvSpPr>
          <p:cNvPr id="10" name="TextBox 9">
            <a:extLst>
              <a:ext uri="{FF2B5EF4-FFF2-40B4-BE49-F238E27FC236}">
                <a16:creationId xmlns:a16="http://schemas.microsoft.com/office/drawing/2014/main" id="{500151E2-5C77-4F5C-8575-19F53DE64682}"/>
              </a:ext>
            </a:extLst>
          </p:cNvPr>
          <p:cNvSpPr txBox="1"/>
          <p:nvPr/>
        </p:nvSpPr>
        <p:spPr>
          <a:xfrm>
            <a:off x="68517" y="0"/>
            <a:ext cx="2172309" cy="646331"/>
          </a:xfrm>
          <a:prstGeom prst="rect">
            <a:avLst/>
          </a:prstGeom>
          <a:noFill/>
        </p:spPr>
        <p:txBody>
          <a:bodyPr wrap="square" rtlCol="0">
            <a:spAutoFit/>
          </a:bodyPr>
          <a:lstStyle/>
          <a:p>
            <a:r>
              <a:rPr lang="en-US" sz="3600" b="1" dirty="0"/>
              <a:t>December</a:t>
            </a:r>
          </a:p>
        </p:txBody>
      </p:sp>
    </p:spTree>
    <p:extLst>
      <p:ext uri="{BB962C8B-B14F-4D97-AF65-F5344CB8AC3E}">
        <p14:creationId xmlns:p14="http://schemas.microsoft.com/office/powerpoint/2010/main" val="411979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9E0843-A43F-4167-B6BD-F12DB91B0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772" y="0"/>
            <a:ext cx="5300455" cy="6858000"/>
          </a:xfrm>
          <a:prstGeom prst="rect">
            <a:avLst/>
          </a:prstGeom>
        </p:spPr>
      </p:pic>
    </p:spTree>
    <p:extLst>
      <p:ext uri="{BB962C8B-B14F-4D97-AF65-F5344CB8AC3E}">
        <p14:creationId xmlns:p14="http://schemas.microsoft.com/office/powerpoint/2010/main" val="85252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8CD3C03-A225-4ADB-B942-589E721DDF43}"/>
              </a:ext>
            </a:extLst>
          </p:cNvPr>
          <p:cNvSpPr txBox="1">
            <a:spLocks/>
          </p:cNvSpPr>
          <p:nvPr/>
        </p:nvSpPr>
        <p:spPr>
          <a:xfrm>
            <a:off x="838200" y="2882322"/>
            <a:ext cx="10515600" cy="1325563"/>
          </a:xfrm>
          <a:prstGeom prst="rect">
            <a:avLst/>
          </a:prstGeom>
          <a:ln w="19050">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Social Services/Mental Health </a:t>
            </a:r>
          </a:p>
        </p:txBody>
      </p:sp>
      <p:pic>
        <p:nvPicPr>
          <p:cNvPr id="4" name="Picture 3">
            <a:extLst>
              <a:ext uri="{FF2B5EF4-FFF2-40B4-BE49-F238E27FC236}">
                <a16:creationId xmlns:a16="http://schemas.microsoft.com/office/drawing/2014/main" id="{D0804D8A-AF21-BEF3-35F9-E8B4D614AE73}"/>
              </a:ext>
            </a:extLst>
          </p:cNvPr>
          <p:cNvPicPr>
            <a:picLocks noChangeAspect="1"/>
          </p:cNvPicPr>
          <p:nvPr/>
        </p:nvPicPr>
        <p:blipFill>
          <a:blip r:embed="rId3"/>
          <a:stretch>
            <a:fillRect/>
          </a:stretch>
        </p:blipFill>
        <p:spPr>
          <a:xfrm>
            <a:off x="10116967" y="5710342"/>
            <a:ext cx="3060457" cy="829128"/>
          </a:xfrm>
          <a:prstGeom prst="rect">
            <a:avLst/>
          </a:prstGeom>
        </p:spPr>
      </p:pic>
    </p:spTree>
    <p:extLst>
      <p:ext uri="{BB962C8B-B14F-4D97-AF65-F5344CB8AC3E}">
        <p14:creationId xmlns:p14="http://schemas.microsoft.com/office/powerpoint/2010/main" val="209308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amhsa.gov/sites/default/files/988-911-summary-graphic-1x1.png">
            <a:extLst>
              <a:ext uri="{FF2B5EF4-FFF2-40B4-BE49-F238E27FC236}">
                <a16:creationId xmlns:a16="http://schemas.microsoft.com/office/drawing/2014/main" id="{E479DCA3-3BE9-4F6C-A7F1-D2E1CA4DE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323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preview">
            <a:extLst>
              <a:ext uri="{FF2B5EF4-FFF2-40B4-BE49-F238E27FC236}">
                <a16:creationId xmlns:a16="http://schemas.microsoft.com/office/drawing/2014/main" id="{B9CE0E65-4B59-41B9-884F-892EBC4CD4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preview">
            <a:extLst>
              <a:ext uri="{FF2B5EF4-FFF2-40B4-BE49-F238E27FC236}">
                <a16:creationId xmlns:a16="http://schemas.microsoft.com/office/drawing/2014/main" id="{E3F2F51F-C93C-48B1-B485-DE4FFBF13452}"/>
              </a:ext>
            </a:extLst>
          </p:cNvPr>
          <p:cNvSpPr>
            <a:spLocks noChangeAspect="1" noChangeArrowheads="1"/>
          </p:cNvSpPr>
          <p:nvPr/>
        </p:nvSpPr>
        <p:spPr bwMode="auto">
          <a:xfrm>
            <a:off x="3200400" y="3429000"/>
            <a:ext cx="32004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AA6BB39-0F9D-40A2-8BC7-2FC886B38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92344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ervical Cancer Awareness Month">
            <a:extLst>
              <a:ext uri="{FF2B5EF4-FFF2-40B4-BE49-F238E27FC236}">
                <a16:creationId xmlns:a16="http://schemas.microsoft.com/office/drawing/2014/main" id="{06E3752A-ED3B-8131-1C0A-3F17ACB90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268"/>
            <a:ext cx="6792686" cy="48807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542C407-43F3-9CF8-3BDF-FBA0FA234DCA}"/>
              </a:ext>
            </a:extLst>
          </p:cNvPr>
          <p:cNvPicPr>
            <a:picLocks noChangeAspect="1"/>
          </p:cNvPicPr>
          <p:nvPr/>
        </p:nvPicPr>
        <p:blipFill>
          <a:blip r:embed="rId4"/>
          <a:stretch>
            <a:fillRect/>
          </a:stretch>
        </p:blipFill>
        <p:spPr>
          <a:xfrm>
            <a:off x="10019081" y="5791366"/>
            <a:ext cx="3060457" cy="829128"/>
          </a:xfrm>
          <a:prstGeom prst="rect">
            <a:avLst/>
          </a:prstGeom>
        </p:spPr>
      </p:pic>
      <p:sp>
        <p:nvSpPr>
          <p:cNvPr id="4" name="TextBox 3">
            <a:extLst>
              <a:ext uri="{FF2B5EF4-FFF2-40B4-BE49-F238E27FC236}">
                <a16:creationId xmlns:a16="http://schemas.microsoft.com/office/drawing/2014/main" id="{D0170838-45CD-AEC1-B552-D32D30065B72}"/>
              </a:ext>
            </a:extLst>
          </p:cNvPr>
          <p:cNvSpPr txBox="1"/>
          <p:nvPr/>
        </p:nvSpPr>
        <p:spPr>
          <a:xfrm>
            <a:off x="7089568" y="380010"/>
            <a:ext cx="4560125" cy="4893647"/>
          </a:xfrm>
          <a:prstGeom prst="rect">
            <a:avLst/>
          </a:prstGeom>
          <a:noFill/>
        </p:spPr>
        <p:txBody>
          <a:bodyPr wrap="square" rtlCol="0">
            <a:spAutoFit/>
          </a:bodyPr>
          <a:lstStyle/>
          <a:p>
            <a:r>
              <a:rPr lang="en-US" sz="2400" dirty="0"/>
              <a:t>13,000 women in the U.S. are diagnosed with cervical cancer each year</a:t>
            </a:r>
          </a:p>
          <a:p>
            <a:endParaRPr lang="en-US" sz="2400" dirty="0"/>
          </a:p>
          <a:p>
            <a:r>
              <a:rPr lang="en-US" sz="2400" dirty="0"/>
              <a:t>More than 4,000 of women will die.</a:t>
            </a:r>
          </a:p>
          <a:p>
            <a:pPr algn="ctr"/>
            <a:r>
              <a:rPr lang="en-US" sz="2400" dirty="0"/>
              <a:t>*However it is one of the most preventable types of cancers, with regular screening.</a:t>
            </a:r>
          </a:p>
          <a:p>
            <a:endParaRPr lang="en-US" sz="2400" dirty="0"/>
          </a:p>
          <a:p>
            <a:r>
              <a:rPr lang="en-US" sz="2400" dirty="0"/>
              <a:t>Prevention:</a:t>
            </a:r>
          </a:p>
          <a:p>
            <a:pPr marL="285750" indent="-285750">
              <a:buFont typeface="Arial" panose="020B0604020202020204" pitchFamily="34" charset="0"/>
              <a:buChar char="•"/>
            </a:pPr>
            <a:r>
              <a:rPr lang="en-US" sz="2400" dirty="0"/>
              <a:t>HPV vaccination</a:t>
            </a:r>
          </a:p>
          <a:p>
            <a:pPr marL="285750" indent="-285750">
              <a:buFont typeface="Arial" panose="020B0604020202020204" pitchFamily="34" charset="0"/>
              <a:buChar char="•"/>
            </a:pPr>
            <a:r>
              <a:rPr lang="en-US" sz="2400" dirty="0"/>
              <a:t>Cervical Pap and HPV tests</a:t>
            </a:r>
          </a:p>
        </p:txBody>
      </p:sp>
      <p:sp>
        <p:nvSpPr>
          <p:cNvPr id="2" name="TextBox 1">
            <a:extLst>
              <a:ext uri="{FF2B5EF4-FFF2-40B4-BE49-F238E27FC236}">
                <a16:creationId xmlns:a16="http://schemas.microsoft.com/office/drawing/2014/main" id="{52FCE0A5-45C8-989E-2883-2A13AD3F0465}"/>
              </a:ext>
            </a:extLst>
          </p:cNvPr>
          <p:cNvSpPr txBox="1"/>
          <p:nvPr/>
        </p:nvSpPr>
        <p:spPr>
          <a:xfrm>
            <a:off x="890649" y="5791366"/>
            <a:ext cx="5453031" cy="646331"/>
          </a:xfrm>
          <a:prstGeom prst="rect">
            <a:avLst/>
          </a:prstGeom>
          <a:noFill/>
        </p:spPr>
        <p:txBody>
          <a:bodyPr wrap="none" rtlCol="0">
            <a:spAutoFit/>
          </a:bodyPr>
          <a:lstStyle/>
          <a:p>
            <a:r>
              <a:rPr lang="en-US" dirty="0">
                <a:hlinkClick r:id="rId5"/>
              </a:rPr>
              <a:t>https://www.nccc-online.org/cervical-cancer-screening/</a:t>
            </a:r>
            <a:endParaRPr lang="en-US" dirty="0"/>
          </a:p>
          <a:p>
            <a:endParaRPr lang="en-US" dirty="0"/>
          </a:p>
        </p:txBody>
      </p:sp>
    </p:spTree>
    <p:extLst>
      <p:ext uri="{BB962C8B-B14F-4D97-AF65-F5344CB8AC3E}">
        <p14:creationId xmlns:p14="http://schemas.microsoft.com/office/powerpoint/2010/main" val="264958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4394C-FFBA-48B5-A996-51FC29C379ED}"/>
              </a:ext>
            </a:extLst>
          </p:cNvPr>
          <p:cNvPicPr>
            <a:picLocks noChangeAspect="1"/>
          </p:cNvPicPr>
          <p:nvPr/>
        </p:nvPicPr>
        <p:blipFill rotWithShape="1">
          <a:blip r:embed="rId3">
            <a:extLst>
              <a:ext uri="{28A0092B-C50C-407E-A947-70E740481C1C}">
                <a14:useLocalDpi xmlns:a14="http://schemas.microsoft.com/office/drawing/2010/main" val="0"/>
              </a:ext>
            </a:extLst>
          </a:blip>
          <a:srcRect l="-1" t="3137" r="197" b="1569"/>
          <a:stretch/>
        </p:blipFill>
        <p:spPr>
          <a:xfrm>
            <a:off x="1307630" y="0"/>
            <a:ext cx="9576739" cy="6858000"/>
          </a:xfrm>
          <a:prstGeom prst="rect">
            <a:avLst/>
          </a:prstGeom>
        </p:spPr>
      </p:pic>
    </p:spTree>
    <p:extLst>
      <p:ext uri="{BB962C8B-B14F-4D97-AF65-F5344CB8AC3E}">
        <p14:creationId xmlns:p14="http://schemas.microsoft.com/office/powerpoint/2010/main" val="268080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79AE9-5DE8-49F1-B5C7-9165B09AD6A3}"/>
              </a:ext>
            </a:extLst>
          </p:cNvPr>
          <p:cNvPicPr>
            <a:picLocks noChangeAspect="1"/>
          </p:cNvPicPr>
          <p:nvPr/>
        </p:nvPicPr>
        <p:blipFill>
          <a:blip r:embed="rId3"/>
          <a:stretch>
            <a:fillRect/>
          </a:stretch>
        </p:blipFill>
        <p:spPr>
          <a:xfrm>
            <a:off x="0" y="30942"/>
            <a:ext cx="6982259" cy="1363342"/>
          </a:xfrm>
          <a:prstGeom prst="rect">
            <a:avLst/>
          </a:prstGeom>
        </p:spPr>
      </p:pic>
      <p:pic>
        <p:nvPicPr>
          <p:cNvPr id="4" name="Picture 3">
            <a:extLst>
              <a:ext uri="{FF2B5EF4-FFF2-40B4-BE49-F238E27FC236}">
                <a16:creationId xmlns:a16="http://schemas.microsoft.com/office/drawing/2014/main" id="{DFC9AC5B-9C83-4B51-9BF9-077559889BDE}"/>
              </a:ext>
            </a:extLst>
          </p:cNvPr>
          <p:cNvPicPr>
            <a:picLocks noChangeAspect="1"/>
          </p:cNvPicPr>
          <p:nvPr/>
        </p:nvPicPr>
        <p:blipFill>
          <a:blip r:embed="rId4"/>
          <a:stretch>
            <a:fillRect/>
          </a:stretch>
        </p:blipFill>
        <p:spPr>
          <a:xfrm>
            <a:off x="6792156" y="2482995"/>
            <a:ext cx="5128875" cy="928742"/>
          </a:xfrm>
          <a:prstGeom prst="rect">
            <a:avLst/>
          </a:prstGeom>
        </p:spPr>
      </p:pic>
      <p:sp>
        <p:nvSpPr>
          <p:cNvPr id="8" name="TextBox 7">
            <a:extLst>
              <a:ext uri="{FF2B5EF4-FFF2-40B4-BE49-F238E27FC236}">
                <a16:creationId xmlns:a16="http://schemas.microsoft.com/office/drawing/2014/main" id="{B3C9BFEF-A65E-4D64-6375-8107EA03650A}"/>
              </a:ext>
            </a:extLst>
          </p:cNvPr>
          <p:cNvSpPr txBox="1"/>
          <p:nvPr/>
        </p:nvSpPr>
        <p:spPr>
          <a:xfrm>
            <a:off x="6648385" y="3583574"/>
            <a:ext cx="54212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https://njfamilycare.dhs.state.nj.us/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CAAD20C-3479-4F91-86BF-33C031054A32}"/>
              </a:ext>
            </a:extLst>
          </p:cNvPr>
          <p:cNvSpPr/>
          <p:nvPr/>
        </p:nvSpPr>
        <p:spPr>
          <a:xfrm>
            <a:off x="530061" y="5763978"/>
            <a:ext cx="5922135" cy="584775"/>
          </a:xfrm>
          <a:prstGeom prst="rect">
            <a:avLst/>
          </a:prstGeom>
        </p:spPr>
        <p:txBody>
          <a:bodyPr wrap="none">
            <a:spAutoFit/>
          </a:bodyPr>
          <a:lstStyle/>
          <a:p>
            <a:pPr lvl="0" algn="ctr">
              <a:defRPr/>
            </a:pPr>
            <a:r>
              <a:rPr lang="pl-PL" sz="3200" dirty="0">
                <a:solidFill>
                  <a:prstClr val="black"/>
                </a:solidFill>
                <a:hlinkClick r:id="rId6"/>
              </a:rPr>
              <a:t>https://www.nj.gov/getcoverednj/</a:t>
            </a:r>
            <a:endParaRPr lang="en-US" sz="3200" dirty="0">
              <a:solidFill>
                <a:prstClr val="black"/>
              </a:solidFill>
            </a:endParaRPr>
          </a:p>
        </p:txBody>
      </p:sp>
      <p:pic>
        <p:nvPicPr>
          <p:cNvPr id="9" name="Picture 8">
            <a:extLst>
              <a:ext uri="{FF2B5EF4-FFF2-40B4-BE49-F238E27FC236}">
                <a16:creationId xmlns:a16="http://schemas.microsoft.com/office/drawing/2014/main" id="{166D9919-984F-4F18-A868-109D9539B63E}"/>
              </a:ext>
            </a:extLst>
          </p:cNvPr>
          <p:cNvPicPr>
            <a:picLocks noChangeAspect="1"/>
          </p:cNvPicPr>
          <p:nvPr/>
        </p:nvPicPr>
        <p:blipFill>
          <a:blip r:embed="rId7"/>
          <a:stretch>
            <a:fillRect/>
          </a:stretch>
        </p:blipFill>
        <p:spPr>
          <a:xfrm>
            <a:off x="405744" y="1577572"/>
            <a:ext cx="6175782" cy="4012004"/>
          </a:xfrm>
          <a:prstGeom prst="rect">
            <a:avLst/>
          </a:prstGeom>
        </p:spPr>
      </p:pic>
      <p:pic>
        <p:nvPicPr>
          <p:cNvPr id="10" name="Picture 9">
            <a:extLst>
              <a:ext uri="{FF2B5EF4-FFF2-40B4-BE49-F238E27FC236}">
                <a16:creationId xmlns:a16="http://schemas.microsoft.com/office/drawing/2014/main" id="{865F19B9-F514-4C8C-8D2C-0601AF34CB18}"/>
              </a:ext>
            </a:extLst>
          </p:cNvPr>
          <p:cNvPicPr>
            <a:picLocks noChangeAspect="1"/>
          </p:cNvPicPr>
          <p:nvPr/>
        </p:nvPicPr>
        <p:blipFill>
          <a:blip r:embed="rId8"/>
          <a:stretch>
            <a:fillRect/>
          </a:stretch>
        </p:blipFill>
        <p:spPr>
          <a:xfrm>
            <a:off x="9945293" y="5864514"/>
            <a:ext cx="3060457" cy="829128"/>
          </a:xfrm>
          <a:prstGeom prst="rect">
            <a:avLst/>
          </a:prstGeom>
        </p:spPr>
      </p:pic>
    </p:spTree>
    <p:extLst>
      <p:ext uri="{BB962C8B-B14F-4D97-AF65-F5344CB8AC3E}">
        <p14:creationId xmlns:p14="http://schemas.microsoft.com/office/powerpoint/2010/main" val="25450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5B3899-AD90-45AF-A1B0-4FB16187B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446" y="1715"/>
            <a:ext cx="5297805" cy="6854570"/>
          </a:xfrm>
          <a:prstGeom prst="rect">
            <a:avLst/>
          </a:prstGeom>
          <a:ln w="19050">
            <a:solidFill>
              <a:schemeClr val="tx1"/>
            </a:solidFill>
          </a:ln>
        </p:spPr>
      </p:pic>
      <p:sp>
        <p:nvSpPr>
          <p:cNvPr id="4" name="TextBox 3">
            <a:extLst>
              <a:ext uri="{FF2B5EF4-FFF2-40B4-BE49-F238E27FC236}">
                <a16:creationId xmlns:a16="http://schemas.microsoft.com/office/drawing/2014/main" id="{D4F77A29-7661-1542-AE82-F012FEAF4D9F}"/>
              </a:ext>
            </a:extLst>
          </p:cNvPr>
          <p:cNvSpPr txBox="1"/>
          <p:nvPr/>
        </p:nvSpPr>
        <p:spPr>
          <a:xfrm>
            <a:off x="7894123" y="2633792"/>
            <a:ext cx="3268682" cy="1631216"/>
          </a:xfrm>
          <a:prstGeom prst="rect">
            <a:avLst/>
          </a:prstGeom>
          <a:noFill/>
        </p:spPr>
        <p:txBody>
          <a:bodyPr wrap="square">
            <a:spAutoFit/>
          </a:bodyPr>
          <a:lstStyle/>
          <a:p>
            <a:r>
              <a:rPr lang="en-US" sz="3200" dirty="0">
                <a:hlinkClick r:id="rId4"/>
              </a:rPr>
              <a:t>South Orange Health </a:t>
            </a:r>
            <a:r>
              <a:rPr lang="en-US" sz="3200" dirty="0" err="1">
                <a:hlinkClick r:id="rId4"/>
              </a:rPr>
              <a:t>Deparment</a:t>
            </a:r>
            <a:endParaRPr lang="en-US" dirty="0">
              <a:hlinkClick r:id="rId4"/>
            </a:endParaRPr>
          </a:p>
          <a:p>
            <a:r>
              <a:rPr lang="en-US" dirty="0"/>
              <a:t>https://www.southorange.org/167/Health-and-Animal-Control</a:t>
            </a:r>
          </a:p>
        </p:txBody>
      </p:sp>
    </p:spTree>
    <p:extLst>
      <p:ext uri="{BB962C8B-B14F-4D97-AF65-F5344CB8AC3E}">
        <p14:creationId xmlns:p14="http://schemas.microsoft.com/office/powerpoint/2010/main" val="178961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EB40-9FBC-4996-9B30-54FA903D7EE9}"/>
              </a:ext>
            </a:extLst>
          </p:cNvPr>
          <p:cNvSpPr>
            <a:spLocks noGrp="1"/>
          </p:cNvSpPr>
          <p:nvPr>
            <p:ph type="title"/>
          </p:nvPr>
        </p:nvSpPr>
        <p:spPr>
          <a:xfrm>
            <a:off x="838200" y="2425123"/>
            <a:ext cx="10515600" cy="1325563"/>
          </a:xfrm>
          <a:ln w="19050">
            <a:solidFill>
              <a:schemeClr val="accent6">
                <a:lumMod val="60000"/>
                <a:lumOff val="40000"/>
              </a:schemeClr>
            </a:solidFill>
          </a:ln>
        </p:spPr>
        <p:txBody>
          <a:bodyPr/>
          <a:lstStyle/>
          <a:p>
            <a:pPr algn="ctr"/>
            <a:r>
              <a:rPr lang="en-US" dirty="0"/>
              <a:t>Nursing Update</a:t>
            </a:r>
          </a:p>
        </p:txBody>
      </p:sp>
      <p:pic>
        <p:nvPicPr>
          <p:cNvPr id="3" name="Picture 2">
            <a:extLst>
              <a:ext uri="{FF2B5EF4-FFF2-40B4-BE49-F238E27FC236}">
                <a16:creationId xmlns:a16="http://schemas.microsoft.com/office/drawing/2014/main" id="{B90BD169-4D2A-0412-93A5-8044CACBE3FD}"/>
              </a:ext>
            </a:extLst>
          </p:cNvPr>
          <p:cNvPicPr>
            <a:picLocks noChangeAspect="1"/>
          </p:cNvPicPr>
          <p:nvPr/>
        </p:nvPicPr>
        <p:blipFill>
          <a:blip r:embed="rId3"/>
          <a:stretch>
            <a:fillRect/>
          </a:stretch>
        </p:blipFill>
        <p:spPr>
          <a:xfrm>
            <a:off x="10147061" y="5887032"/>
            <a:ext cx="3060457" cy="829128"/>
          </a:xfrm>
          <a:prstGeom prst="rect">
            <a:avLst/>
          </a:prstGeom>
        </p:spPr>
      </p:pic>
    </p:spTree>
    <p:extLst>
      <p:ext uri="{BB962C8B-B14F-4D97-AF65-F5344CB8AC3E}">
        <p14:creationId xmlns:p14="http://schemas.microsoft.com/office/powerpoint/2010/main" val="333273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E5E6B-3468-4DFB-9863-53CB742D2926}"/>
              </a:ext>
            </a:extLst>
          </p:cNvPr>
          <p:cNvSpPr/>
          <p:nvPr/>
        </p:nvSpPr>
        <p:spPr>
          <a:xfrm>
            <a:off x="1719773" y="1613135"/>
            <a:ext cx="8752452" cy="36009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Reportable Diseases Investigated: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Cases Closed: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Current Cases Open = 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Health Screenings = 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989AC1F-C9E8-48B6-A7D6-D5119CF5EAE7}"/>
              </a:ext>
            </a:extLst>
          </p:cNvPr>
          <p:cNvSpPr txBox="1"/>
          <p:nvPr/>
        </p:nvSpPr>
        <p:spPr>
          <a:xfrm>
            <a:off x="1719775" y="360469"/>
            <a:ext cx="8752449" cy="584775"/>
          </a:xfrm>
          <a:prstGeom prst="rect">
            <a:avLst/>
          </a:prstGeom>
          <a:noFill/>
          <a:ln w="28575">
            <a:solidFill>
              <a:schemeClr val="accent6"/>
            </a:solidFill>
          </a:ln>
        </p:spPr>
        <p:txBody>
          <a:bodyPr wrap="square" rtlCol="0">
            <a:spAutoFit/>
          </a:bodyPr>
          <a:lstStyle/>
          <a:p>
            <a:pPr lvl="0" algn="ctr">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Nursing Report - </a:t>
            </a:r>
            <a:r>
              <a:rPr kumimoji="0" lang="en-US" sz="3200" b="0" i="0" u="none" strike="noStrike" kern="1200" cap="none" spc="0" normalizeH="0" baseline="0" noProof="0" dirty="0">
                <a:ln>
                  <a:noFill/>
                </a:ln>
                <a:solidFill>
                  <a:srgbClr val="FF0000"/>
                </a:solidFill>
                <a:effectLst/>
                <a:uLnTx/>
                <a:uFillTx/>
                <a:latin typeface="Calibri" panose="020F0502020204030204"/>
              </a:rPr>
              <a:t>December</a:t>
            </a:r>
          </a:p>
        </p:txBody>
      </p:sp>
      <p:pic>
        <p:nvPicPr>
          <p:cNvPr id="4" name="Picture 3">
            <a:extLst>
              <a:ext uri="{FF2B5EF4-FFF2-40B4-BE49-F238E27FC236}">
                <a16:creationId xmlns:a16="http://schemas.microsoft.com/office/drawing/2014/main" id="{6D4032B5-F7F4-F2E8-CBDC-EE1F5FDC256B}"/>
              </a:ext>
            </a:extLst>
          </p:cNvPr>
          <p:cNvPicPr>
            <a:picLocks noChangeAspect="1"/>
          </p:cNvPicPr>
          <p:nvPr/>
        </p:nvPicPr>
        <p:blipFill>
          <a:blip r:embed="rId3"/>
          <a:stretch>
            <a:fillRect/>
          </a:stretch>
        </p:blipFill>
        <p:spPr>
          <a:xfrm>
            <a:off x="10086677" y="6028872"/>
            <a:ext cx="3060457" cy="829128"/>
          </a:xfrm>
          <a:prstGeom prst="rect">
            <a:avLst/>
          </a:prstGeom>
        </p:spPr>
      </p:pic>
    </p:spTree>
    <p:extLst>
      <p:ext uri="{BB962C8B-B14F-4D97-AF65-F5344CB8AC3E}">
        <p14:creationId xmlns:p14="http://schemas.microsoft.com/office/powerpoint/2010/main" val="138571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oster with text and images&#10;&#10;AI-generated content may be incorrect.">
            <a:extLst>
              <a:ext uri="{FF2B5EF4-FFF2-40B4-BE49-F238E27FC236}">
                <a16:creationId xmlns:a16="http://schemas.microsoft.com/office/drawing/2014/main" id="{8D5615B9-9142-069C-DD4A-E4BE3A3C0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097" y="0"/>
            <a:ext cx="5297805" cy="6858000"/>
          </a:xfrm>
          <a:prstGeom prst="rect">
            <a:avLst/>
          </a:prstGeom>
        </p:spPr>
      </p:pic>
      <p:pic>
        <p:nvPicPr>
          <p:cNvPr id="2" name="Picture 1">
            <a:extLst>
              <a:ext uri="{FF2B5EF4-FFF2-40B4-BE49-F238E27FC236}">
                <a16:creationId xmlns:a16="http://schemas.microsoft.com/office/drawing/2014/main" id="{6CE84D6F-99B4-4791-C80B-84BF0EBAC2DD}"/>
              </a:ext>
            </a:extLst>
          </p:cNvPr>
          <p:cNvPicPr>
            <a:picLocks noChangeAspect="1"/>
          </p:cNvPicPr>
          <p:nvPr/>
        </p:nvPicPr>
        <p:blipFill>
          <a:blip r:embed="rId4"/>
          <a:stretch>
            <a:fillRect/>
          </a:stretch>
        </p:blipFill>
        <p:spPr>
          <a:xfrm>
            <a:off x="10096560" y="6028872"/>
            <a:ext cx="3060457" cy="829128"/>
          </a:xfrm>
          <a:prstGeom prst="rect">
            <a:avLst/>
          </a:prstGeom>
        </p:spPr>
      </p:pic>
    </p:spTree>
    <p:extLst>
      <p:ext uri="{BB962C8B-B14F-4D97-AF65-F5344CB8AC3E}">
        <p14:creationId xmlns:p14="http://schemas.microsoft.com/office/powerpoint/2010/main" val="28692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88D0B3-33A1-67B1-27C4-0ECBC5DA1CA2}"/>
              </a:ext>
            </a:extLst>
          </p:cNvPr>
          <p:cNvPicPr>
            <a:picLocks noChangeAspect="1"/>
          </p:cNvPicPr>
          <p:nvPr/>
        </p:nvPicPr>
        <p:blipFill>
          <a:blip r:embed="rId3"/>
          <a:stretch>
            <a:fillRect/>
          </a:stretch>
        </p:blipFill>
        <p:spPr>
          <a:xfrm>
            <a:off x="1066800" y="561975"/>
            <a:ext cx="10058400" cy="5734050"/>
          </a:xfrm>
          <a:prstGeom prst="rect">
            <a:avLst/>
          </a:prstGeom>
        </p:spPr>
      </p:pic>
    </p:spTree>
    <p:extLst>
      <p:ext uri="{BB962C8B-B14F-4D97-AF65-F5344CB8AC3E}">
        <p14:creationId xmlns:p14="http://schemas.microsoft.com/office/powerpoint/2010/main" val="169767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1D9C1E-A12D-AC5F-0A19-032CAE3A9239}"/>
              </a:ext>
            </a:extLst>
          </p:cNvPr>
          <p:cNvPicPr>
            <a:picLocks noChangeAspect="1"/>
          </p:cNvPicPr>
          <p:nvPr/>
        </p:nvPicPr>
        <p:blipFill>
          <a:blip r:embed="rId3"/>
          <a:stretch>
            <a:fillRect/>
          </a:stretch>
        </p:blipFill>
        <p:spPr>
          <a:xfrm>
            <a:off x="1071562" y="614362"/>
            <a:ext cx="10048875" cy="5629275"/>
          </a:xfrm>
          <a:prstGeom prst="rect">
            <a:avLst/>
          </a:prstGeom>
        </p:spPr>
      </p:pic>
    </p:spTree>
    <p:extLst>
      <p:ext uri="{BB962C8B-B14F-4D97-AF65-F5344CB8AC3E}">
        <p14:creationId xmlns:p14="http://schemas.microsoft.com/office/powerpoint/2010/main" val="3943920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September Board of Health Presentation</Template>
  <TotalTime>12923</TotalTime>
  <Words>604</Words>
  <Application>Microsoft Office PowerPoint</Application>
  <PresentationFormat>Widescreen</PresentationFormat>
  <Paragraphs>86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inherit</vt:lpstr>
      <vt:lpstr>Montserrat</vt:lpstr>
      <vt:lpstr>Wingdings</vt:lpstr>
      <vt:lpstr>Office Theme</vt:lpstr>
      <vt:lpstr>Board of Health Presentation</vt:lpstr>
      <vt:lpstr>PowerPoint Presentation</vt:lpstr>
      <vt:lpstr>PowerPoint Presentation</vt:lpstr>
      <vt:lpstr>PowerPoint Presentation</vt:lpstr>
      <vt:lpstr>Nursing Update</vt:lpstr>
      <vt:lpstr>PowerPoint Presentation</vt:lpstr>
      <vt:lpstr>PowerPoint Presentation</vt:lpstr>
      <vt:lpstr>PowerPoint Presentation</vt:lpstr>
      <vt:lpstr>PowerPoint Presentation</vt:lpstr>
      <vt:lpstr>PowerPoint Presentation</vt:lpstr>
      <vt:lpstr>PowerPoint Presentation</vt:lpstr>
      <vt:lpstr>Environmental Health Update</vt:lpstr>
      <vt:lpstr>PowerPoint Presentation</vt:lpstr>
      <vt:lpstr>Animal Control Update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Health Presentation</dc:title>
  <dc:creator>Sarah Taylor</dc:creator>
  <cp:lastModifiedBy>Candice Davenport</cp:lastModifiedBy>
  <cp:revision>411</cp:revision>
  <cp:lastPrinted>2026-01-26T20:48:24Z</cp:lastPrinted>
  <dcterms:created xsi:type="dcterms:W3CDTF">2024-09-11T18:57:02Z</dcterms:created>
  <dcterms:modified xsi:type="dcterms:W3CDTF">2026-01-26T20:50:03Z</dcterms:modified>
</cp:coreProperties>
</file>