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68" r:id="rId5"/>
    <p:sldId id="269" r:id="rId6"/>
    <p:sldId id="261" r:id="rId7"/>
    <p:sldId id="267" r:id="rId8"/>
    <p:sldId id="278" r:id="rId9"/>
    <p:sldId id="281" r:id="rId10"/>
    <p:sldId id="270" r:id="rId11"/>
    <p:sldId id="262" r:id="rId12"/>
    <p:sldId id="283" r:id="rId13"/>
    <p:sldId id="263" r:id="rId14"/>
    <p:sldId id="282" r:id="rId15"/>
    <p:sldId id="273" r:id="rId16"/>
    <p:sldId id="284" r:id="rId17"/>
    <p:sldId id="274" r:id="rId18"/>
    <p:sldId id="271" r:id="rId19"/>
    <p:sldId id="275" r:id="rId20"/>
    <p:sldId id="272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55" d="100"/>
          <a:sy n="55" d="100"/>
        </p:scale>
        <p:origin x="-32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5" Type="http://schemas.openxmlformats.org/officeDocument/2006/relationships/slide" Target="slides/slide14.xml" />
  <Relationship Id="rId16" Type="http://schemas.openxmlformats.org/officeDocument/2006/relationships/slide" Target="slides/slide15.xml" />
  <Relationship Id="rId17" Type="http://schemas.openxmlformats.org/officeDocument/2006/relationships/slide" Target="slides/slide16.xml" />
  <Relationship Id="rId18" Type="http://schemas.openxmlformats.org/officeDocument/2006/relationships/slide" Target="slides/slide17.xml" />
  <Relationship Id="rId19" Type="http://schemas.openxmlformats.org/officeDocument/2006/relationships/slide" Target="slides/slide18.xml" />
  <Relationship Id="rId20" Type="http://schemas.openxmlformats.org/officeDocument/2006/relationships/slide" Target="slides/slide19.xml" />
  <Relationship Id="rId21" Type="http://schemas.openxmlformats.org/officeDocument/2006/relationships/slide" Target="slides/slide20.xml" />
  <Relationship Id="rId22" Type="http://schemas.openxmlformats.org/officeDocument/2006/relationships/slide" Target="slides/slide21.xml" />
  <Relationship Id="rId26" Type="http://schemas.openxmlformats.org/officeDocument/2006/relationships/theme" Target="theme/theme1.xml" />
  <Relationship Id="rId25" Type="http://schemas.openxmlformats.org/officeDocument/2006/relationships/viewProps" Target="viewProps.xml" />
  <Relationship Id="rId1" Type="http://schemas.openxmlformats.org/officeDocument/2006/relationships/slideMaster" Target="slideMasters/slideMaster1.xml" />
  <Relationship Id="rId24" Type="http://schemas.openxmlformats.org/officeDocument/2006/relationships/presProps" Target="presProps.xml" />
  <Relationship Id="rId23" Type="http://schemas.openxmlformats.org/officeDocument/2006/relationships/notesMaster" Target="notesMasters/notesMaster1.xml" />
  <Relationship Id="rId27" Type="http://schemas.openxmlformats.org/officeDocument/2006/relationships/tableStyles" Target="tableStyle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8788-DE66-4AB4-A2A0-566B4EB5E0F5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75323-079F-4888-BBDD-A81148EC78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87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2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DFBE20-6520-4E93-BDED-8C19F582226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BF300A-E7EC-4F7F-A457-CC39410E2B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gif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  <Relationship Id="rId4" Type="http://schemas.openxmlformats.org/officeDocument/2006/relationships/image" Target="../media/image4.gif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jpeg" /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2.xml" />
</Relationships>
</file>

<file path=ppt/slides/_rels/slide1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2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2.xml" />
</Relationships>
</file>

<file path=ppt/slides/_rels/slide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2.xml" />
</Relationships>
</file>

<file path=ppt/slides/_rels/slide1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jpeg" /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_rels/slide2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2.xml" />
</Relationships>
</file>

<file path=ppt/slides/_rels/slide2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1.xm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4800" cap="small" dirty="0" smtClean="0">
                <a:latin typeface="Times New Roman"/>
                <a:ea typeface="Calibri"/>
              </a:rPr>
              <a:t>Valley &amp; Third Streets Redevelopment</a:t>
            </a:r>
            <a:endParaRPr lang="en-US" sz="4800" cap="small" dirty="0"/>
          </a:p>
        </p:txBody>
      </p:sp>
      <p:pic>
        <p:nvPicPr>
          <p:cNvPr id="14338" name="Picture 2" descr="McManimon, Scotland &amp; Bauma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105400"/>
            <a:ext cx="4786923" cy="533400"/>
          </a:xfrm>
          <a:prstGeom prst="rect">
            <a:avLst/>
          </a:prstGeom>
          <a:noFill/>
        </p:spPr>
      </p:pic>
      <p:pic>
        <p:nvPicPr>
          <p:cNvPr id="18434" name="Picture 2" descr="http://southorange.org/Backgrounds/bann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06520"/>
            <a:ext cx="8534400" cy="138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pic>
        <p:nvPicPr>
          <p:cNvPr id="4" name="Picture 3" descr="RFP Design Submission For Erin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89847"/>
            <a:ext cx="8229600" cy="4634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Financial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461248" cy="4724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Annual Service Charge (“ASC”) of approximately $570,000.</a:t>
            </a:r>
          </a:p>
          <a:p>
            <a:pPr lvl="1" algn="just"/>
            <a:r>
              <a:rPr lang="en-US" dirty="0" smtClean="0"/>
              <a:t>Village will retain 95%</a:t>
            </a:r>
          </a:p>
          <a:p>
            <a:pPr lvl="1" algn="just"/>
            <a:r>
              <a:rPr lang="en-US" dirty="0" smtClean="0"/>
              <a:t>County will receive the remaining 5%</a:t>
            </a:r>
          </a:p>
          <a:p>
            <a:pPr algn="just"/>
            <a:r>
              <a:rPr lang="en-US" dirty="0" smtClean="0"/>
              <a:t>The ASC is based on the annual gross revenues of the Project, which are currently estimated to be approximately $5.7 million in year one but will increase as rents increase.</a:t>
            </a:r>
          </a:p>
          <a:p>
            <a:pPr algn="just"/>
            <a:r>
              <a:rPr lang="en-US" dirty="0" smtClean="0"/>
              <a:t>30 year agreement (commencing the month following the issuance of a certificate of occupancy ).</a:t>
            </a:r>
          </a:p>
          <a:p>
            <a:pPr algn="just"/>
            <a:r>
              <a:rPr lang="en-US" dirty="0" smtClean="0"/>
              <a:t>Administrative fee of 1% of prior year’s ASC</a:t>
            </a:r>
          </a:p>
          <a:p>
            <a:pPr algn="just"/>
            <a:r>
              <a:rPr lang="en-US" dirty="0" smtClean="0"/>
              <a:t>Periodic reports and annual audits will be provided to the Village.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Value of Project to Village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Value:  $37.24 Million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Annual Service Charge:  $27.5 Million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Structured Parking Facility:  $5.8 Million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Financial/Rescue Squad Contribution:  $1.1 Million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Affordable Housing Trust Fund:  $.44 Million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 Site Affordable Housing: $2.4 Million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 Redevelopment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3920" cy="4419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Agreement describes the Project and development timeline</a:t>
            </a:r>
          </a:p>
          <a:p>
            <a:pPr algn="just"/>
            <a:r>
              <a:rPr lang="en-US" dirty="0" smtClean="0"/>
              <a:t>Requires LEED certification of the Project</a:t>
            </a:r>
          </a:p>
          <a:p>
            <a:pPr algn="just"/>
            <a:r>
              <a:rPr lang="en-US" dirty="0" smtClean="0"/>
              <a:t>Access Easement allows for the construction of a bike path by Township</a:t>
            </a:r>
          </a:p>
          <a:p>
            <a:pPr algn="just"/>
            <a:r>
              <a:rPr lang="en-US" dirty="0" smtClean="0"/>
              <a:t>Offsite Affordable Housing Payment of $440,000</a:t>
            </a:r>
          </a:p>
          <a:p>
            <a:pPr algn="just"/>
            <a:r>
              <a:rPr lang="en-US" dirty="0" smtClean="0"/>
              <a:t>Addresses relocation of Rescue Squad facility, and provides $1.1M payment to be used for relocation or any other purpose</a:t>
            </a:r>
          </a:p>
          <a:p>
            <a:pPr algn="just"/>
            <a:r>
              <a:rPr lang="en-US" dirty="0" smtClean="0"/>
              <a:t>Guarantees 255 public parking spaces through a Parking Agreement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Sales Price Of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3920" cy="4572000"/>
          </a:xfrm>
        </p:spPr>
        <p:txBody>
          <a:bodyPr/>
          <a:lstStyle/>
          <a:p>
            <a:r>
              <a:rPr lang="en-US" dirty="0" smtClean="0"/>
              <a:t>Total Compensation:  $6.9 Million</a:t>
            </a:r>
          </a:p>
          <a:p>
            <a:pPr lvl="1"/>
            <a:r>
              <a:rPr lang="en-US" dirty="0" smtClean="0"/>
              <a:t>Financial/Rescue Squad Contribution:  $1.1 Million</a:t>
            </a:r>
          </a:p>
          <a:p>
            <a:pPr lvl="1"/>
            <a:r>
              <a:rPr lang="en-US" dirty="0" smtClean="0"/>
              <a:t>Structured Parking Facility:  $5.8 Million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Price per Residential Unit:  $35,750</a:t>
            </a:r>
          </a:p>
          <a:p>
            <a:endParaRPr lang="en-US" dirty="0" smtClean="0"/>
          </a:p>
          <a:p>
            <a:r>
              <a:rPr lang="en-US" dirty="0" smtClean="0"/>
              <a:t>Price per Acre:  $2.6 Million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Project Development Timetable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436482"/>
          <a:ext cx="8610600" cy="4504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6019800"/>
              </a:tblGrid>
              <a:tr h="4807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July, 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Site Plan Approval Obtained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7430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October, 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Commencement of Rescue Squad Construction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4807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December, 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Construction Documents Completed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7430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March, 2014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Finalize </a:t>
                      </a:r>
                      <a:r>
                        <a:rPr lang="en-US" sz="2400" baseline="0" dirty="0" smtClean="0"/>
                        <a:t>Loan Documents and Obtain Building Permits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4807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April, 2014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Closing on</a:t>
                      </a:r>
                      <a:r>
                        <a:rPr lang="en-US" sz="2400" baseline="0" dirty="0" smtClean="0"/>
                        <a:t> Sale of Property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Project Development Timetable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1752600"/>
          <a:ext cx="861060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6019800"/>
              </a:tblGrid>
              <a:tr h="4807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June, 2014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Completion</a:t>
                      </a:r>
                      <a:r>
                        <a:rPr lang="en-US" sz="2400" baseline="0" dirty="0" smtClean="0"/>
                        <a:t> of New Rescue Squad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4807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June, 2014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Commencement of Construction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4957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July, 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Completion of Structured Parking Facility</a:t>
                      </a:r>
                    </a:p>
                    <a:p>
                      <a:endParaRPr lang="en-US" sz="2400" baseline="0" dirty="0" smtClean="0"/>
                    </a:p>
                  </a:txBody>
                  <a:tcPr/>
                </a:tc>
              </a:tr>
              <a:tr h="3684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April,</a:t>
                      </a:r>
                      <a:r>
                        <a:rPr lang="en-US" sz="2400" baseline="0" dirty="0" smtClean="0"/>
                        <a:t> 2016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Completion of Mixed Use Project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Parking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503920" cy="4572000"/>
          </a:xfrm>
        </p:spPr>
        <p:txBody>
          <a:bodyPr>
            <a:normAutofit/>
          </a:bodyPr>
          <a:lstStyle/>
          <a:p>
            <a:pPr algn="just"/>
            <a:r>
              <a:rPr lang="en-US" sz="2500" dirty="0" smtClean="0"/>
              <a:t>The Village has been in negotiations with several property owners for temporary parking.</a:t>
            </a:r>
          </a:p>
          <a:p>
            <a:pPr algn="just">
              <a:buNone/>
            </a:pPr>
            <a:endParaRPr lang="en-US" sz="2200" dirty="0" smtClean="0"/>
          </a:p>
          <a:p>
            <a:pPr algn="just"/>
            <a:r>
              <a:rPr lang="en-US" sz="2500" dirty="0" smtClean="0"/>
              <a:t>Spaces will be provided in lots throughout the Village.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500" dirty="0" smtClean="0"/>
              <a:t>For spaces not in close proximity to the train station, the Village will add jitney routes, as needed.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500" dirty="0" smtClean="0"/>
              <a:t>JRC will pay $200,000 towards temporary parking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Rescue Squad Relocation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3" cstate="print"/>
          <a:srcRect l="42704" t="17188" b="8073"/>
          <a:stretch>
            <a:fillRect/>
          </a:stretch>
        </p:blipFill>
        <p:spPr bwMode="auto">
          <a:xfrm>
            <a:off x="1066800" y="16002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 Squad Concept Plan</a:t>
            </a:r>
            <a:endParaRPr lang="en-US" dirty="0"/>
          </a:p>
        </p:txBody>
      </p:sp>
      <p:pic>
        <p:nvPicPr>
          <p:cNvPr id="4" name="Content Placeholder 3" descr="SO Rescue Squa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0909" r="9091" b="19368"/>
          <a:stretch>
            <a:fillRect/>
          </a:stretch>
        </p:blipFill>
        <p:spPr>
          <a:xfrm>
            <a:off x="1066800" y="1676400"/>
            <a:ext cx="7156508" cy="464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Block 2304, Lots 3-9, 2.7 acres (the “Property”)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46723" t="35668" r="9302" b="10586"/>
          <a:stretch>
            <a:fillRect/>
          </a:stretch>
        </p:blipFill>
        <p:spPr bwMode="auto">
          <a:xfrm>
            <a:off x="2286000" y="2133600"/>
            <a:ext cx="464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495800" y="2286000"/>
            <a:ext cx="2438400" cy="1524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5800" y="2286000"/>
            <a:ext cx="2438400" cy="1524000"/>
          </a:xfrm>
          <a:prstGeom prst="line">
            <a:avLst/>
          </a:prstGeom>
          <a:ln w="76200">
            <a:solidFill>
              <a:srgbClr val="F67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276600" y="3962400"/>
            <a:ext cx="2286000" cy="1295400"/>
          </a:xfrm>
          <a:prstGeom prst="line">
            <a:avLst/>
          </a:prstGeom>
          <a:ln w="76200">
            <a:solidFill>
              <a:srgbClr val="F67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124200" y="2514600"/>
            <a:ext cx="1676400" cy="1219200"/>
          </a:xfrm>
          <a:prstGeom prst="line">
            <a:avLst/>
          </a:prstGeom>
          <a:ln w="76200">
            <a:solidFill>
              <a:srgbClr val="F67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448300" y="3848100"/>
            <a:ext cx="1447800" cy="1371600"/>
          </a:xfrm>
          <a:prstGeom prst="line">
            <a:avLst/>
          </a:prstGeom>
          <a:ln w="76200">
            <a:solidFill>
              <a:srgbClr val="F67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Features of New Rescue Squad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Floor</a:t>
            </a:r>
          </a:p>
          <a:p>
            <a:pPr lvl="1"/>
            <a:r>
              <a:rPr lang="en-US" dirty="0" smtClean="0"/>
              <a:t>Ambulance bays with room for 3-4 vehicles</a:t>
            </a:r>
          </a:p>
          <a:p>
            <a:pPr lvl="1"/>
            <a:r>
              <a:rPr lang="en-US" dirty="0" smtClean="0"/>
              <a:t>Storage area</a:t>
            </a:r>
          </a:p>
          <a:p>
            <a:pPr lvl="1"/>
            <a:r>
              <a:rPr lang="en-US" dirty="0" smtClean="0"/>
              <a:t>Office </a:t>
            </a:r>
          </a:p>
          <a:p>
            <a:r>
              <a:rPr lang="en-US" dirty="0" smtClean="0"/>
              <a:t>Second Floor</a:t>
            </a:r>
          </a:p>
          <a:p>
            <a:pPr lvl="1"/>
            <a:r>
              <a:rPr lang="en-US" dirty="0" smtClean="0"/>
              <a:t>Public meeting room/shelter for emergencies and bath room</a:t>
            </a:r>
          </a:p>
          <a:p>
            <a:pPr lvl="1"/>
            <a:r>
              <a:rPr lang="en-US" dirty="0" smtClean="0"/>
              <a:t>Kitchen and Rescue Squad common area	</a:t>
            </a:r>
          </a:p>
          <a:p>
            <a:pPr lvl="1"/>
            <a:r>
              <a:rPr lang="en-US" dirty="0" smtClean="0"/>
              <a:t>Bedrooms for overnight shifts</a:t>
            </a:r>
          </a:p>
          <a:p>
            <a:pPr lvl="1"/>
            <a:r>
              <a:rPr lang="en-US" dirty="0" smtClean="0"/>
              <a:t>Full bathroom with shower facility</a:t>
            </a:r>
          </a:p>
          <a:p>
            <a:r>
              <a:rPr lang="en-US" dirty="0" smtClean="0"/>
              <a:t>Exterior</a:t>
            </a:r>
          </a:p>
          <a:p>
            <a:pPr lvl="1"/>
            <a:r>
              <a:rPr lang="en-US" dirty="0" smtClean="0"/>
              <a:t>Rescue Squad parking (onsite and offsite)</a:t>
            </a:r>
          </a:p>
          <a:p>
            <a:pPr lvl="1"/>
            <a:r>
              <a:rPr lang="en-US" dirty="0" smtClean="0"/>
              <a:t>Generator</a:t>
            </a:r>
          </a:p>
          <a:p>
            <a:pPr lvl="1"/>
            <a:r>
              <a:rPr lang="en-US" dirty="0" smtClean="0"/>
              <a:t>Storage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Prepare and adopt redevelopment plan for Rescue Squad site</a:t>
            </a:r>
          </a:p>
          <a:p>
            <a:r>
              <a:rPr lang="en-US" sz="2500" dirty="0" smtClean="0"/>
              <a:t>Negotiate and authorize rescue squad construction agreement</a:t>
            </a:r>
          </a:p>
          <a:p>
            <a:r>
              <a:rPr lang="en-US" sz="2500" dirty="0" smtClean="0"/>
              <a:t>Finalize temporary parking arrangements; obtain Trustee approval as applicable</a:t>
            </a:r>
          </a:p>
          <a:p>
            <a:r>
              <a:rPr lang="en-US" sz="2500" dirty="0" smtClean="0"/>
              <a:t>Negotiate and authorize public parking agreement</a:t>
            </a:r>
          </a:p>
          <a:p>
            <a:r>
              <a:rPr lang="en-US" sz="2500" dirty="0" smtClean="0"/>
              <a:t>Prepare and adopt bond ordinance as standby for Rescue Squad costs</a:t>
            </a:r>
          </a:p>
          <a:p>
            <a:r>
              <a:rPr lang="en-US" sz="2500" dirty="0" smtClean="0"/>
              <a:t>Clear title issues and relocate electric wires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Redevelopment Area Designation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752600"/>
          <a:ext cx="861060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60198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February 27, 1995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Trustees</a:t>
                      </a:r>
                      <a:r>
                        <a:rPr lang="en-US" sz="2250" baseline="0" dirty="0" smtClean="0"/>
                        <a:t> directed the Planning Board to determine whether certain properties meet the criteria for designation as “an area in need of redevelopment.”</a:t>
                      </a:r>
                      <a:endParaRPr lang="en-US" sz="22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December 4, 1995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After public hearings, the Planning Board recommended that the Property (along</a:t>
                      </a:r>
                      <a:r>
                        <a:rPr lang="en-US" sz="2250" baseline="0" dirty="0" smtClean="0"/>
                        <a:t> with other blocks and lots in the Village) be designated as “an area in need of redevelopment.”</a:t>
                      </a:r>
                      <a:endParaRPr lang="en-US" sz="22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December 18, 1995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Village designated certain properties,</a:t>
                      </a:r>
                      <a:r>
                        <a:rPr lang="en-US" sz="2250" baseline="0" dirty="0" smtClean="0"/>
                        <a:t> including the Property, “an area in need of  r</a:t>
                      </a:r>
                      <a:r>
                        <a:rPr lang="en-US" sz="2250" dirty="0" smtClean="0"/>
                        <a:t>edevelopment.”</a:t>
                      </a:r>
                      <a:endParaRPr lang="en-US" sz="22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Adoption of CBD Plan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752599"/>
          <a:ext cx="8610600" cy="3832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0"/>
                <a:gridCol w="5791200"/>
              </a:tblGrid>
              <a:tr h="1158240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April 22, 1996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Trustees</a:t>
                      </a:r>
                      <a:r>
                        <a:rPr lang="en-US" sz="2250" baseline="0" dirty="0" smtClean="0"/>
                        <a:t> requested that the Planning Board prepare a redevelopment plan for the Property, among other blocks and lots.</a:t>
                      </a:r>
                      <a:endParaRPr lang="en-US" sz="22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November 25, 1996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Trustees</a:t>
                      </a:r>
                      <a:r>
                        <a:rPr lang="en-US" sz="2250" baseline="0" dirty="0" smtClean="0"/>
                        <a:t> adopt the “Central Business District Redevelopment Plan” (the “CBD Plan”).</a:t>
                      </a:r>
                      <a:endParaRPr lang="en-US" sz="22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September</a:t>
                      </a:r>
                      <a:r>
                        <a:rPr lang="en-US" sz="2250" baseline="0" dirty="0" smtClean="0"/>
                        <a:t> 23, 2002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Trustees adopted first amendment to the CBD Plan.</a:t>
                      </a:r>
                      <a:endParaRPr lang="en-US" sz="22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October 15, 2008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Trustees adopted second amendment to the CBD Plan.</a:t>
                      </a:r>
                      <a:endParaRPr lang="en-US" sz="22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RFP Issuance and Response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0677705"/>
              </p:ext>
            </p:extLst>
          </p:nvPr>
        </p:nvGraphicFramePr>
        <p:xfrm>
          <a:off x="228600" y="1676400"/>
          <a:ext cx="8610600" cy="4712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6019800"/>
              </a:tblGrid>
              <a:tr h="1780032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February 24, 2011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80" dirty="0" smtClean="0"/>
                        <a:t>Village issued a request for qualifications</a:t>
                      </a:r>
                      <a:r>
                        <a:rPr lang="en-US" sz="2180" baseline="0" dirty="0" smtClean="0"/>
                        <a:t> </a:t>
                      </a:r>
                      <a:r>
                        <a:rPr lang="en-US" sz="2180" dirty="0" smtClean="0"/>
                        <a:t>for parties interested</a:t>
                      </a:r>
                      <a:r>
                        <a:rPr lang="en-US" sz="2180" baseline="0" dirty="0" smtClean="0"/>
                        <a:t> in </a:t>
                      </a:r>
                      <a:r>
                        <a:rPr lang="en-US" sz="2180" dirty="0" smtClean="0"/>
                        <a:t>developing the Property</a:t>
                      </a:r>
                      <a:r>
                        <a:rPr lang="en-US" sz="2180" baseline="0" dirty="0" smtClean="0"/>
                        <a:t> into a mixed use project with residential, retail and parking uses.  Nine development teams presented their qualifications.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November, 2011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80" dirty="0" smtClean="0"/>
                        <a:t>Village issued a request for proposals</a:t>
                      </a:r>
                      <a:r>
                        <a:rPr lang="en-US" sz="2180" baseline="0" dirty="0" smtClean="0"/>
                        <a:t> to develop the Property.  </a:t>
                      </a:r>
                      <a:endParaRPr lang="en-US" sz="218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>
                          <a:solidFill>
                            <a:schemeClr val="tx1"/>
                          </a:solidFill>
                        </a:rPr>
                        <a:t>March 31, 2011</a:t>
                      </a:r>
                      <a:endParaRPr lang="en-US" sz="22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80" dirty="0" smtClean="0"/>
                        <a:t>Village</a:t>
                      </a:r>
                      <a:r>
                        <a:rPr lang="en-US" sz="2180" baseline="0" dirty="0" smtClean="0"/>
                        <a:t> received two proposals, including a proposal from Jonathan Rose Companies, Inc. (“JRC”).</a:t>
                      </a:r>
                      <a:endParaRPr lang="en-US" sz="218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May 30, 2012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80" dirty="0" smtClean="0"/>
                        <a:t>Trustees authorized the execution of a Conditional Redevelopers Agreement</a:t>
                      </a:r>
                      <a:r>
                        <a:rPr lang="en-US" sz="2180" baseline="0" dirty="0" smtClean="0"/>
                        <a:t> by and between the Village and JRC.</a:t>
                      </a:r>
                      <a:endParaRPr lang="en-US" sz="218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Valley &amp; Third Streets Plan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276601"/>
          <a:ext cx="8610600" cy="304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5867400"/>
              </a:tblGrid>
              <a:tr h="786063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August 13, 2012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smtClean="0"/>
                        <a:t>Trustees</a:t>
                      </a:r>
                      <a:r>
                        <a:rPr lang="en-US" sz="2150" baseline="0" dirty="0" smtClean="0"/>
                        <a:t> requested that the Planning Board prepare a redevelopment plan for the Property.</a:t>
                      </a:r>
                      <a:endParaRPr lang="en-US" sz="2150" dirty="0"/>
                    </a:p>
                  </a:txBody>
                  <a:tcPr/>
                </a:tc>
              </a:tr>
              <a:tr h="1130968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>
                          <a:solidFill>
                            <a:schemeClr val="tx1"/>
                          </a:solidFill>
                        </a:rPr>
                        <a:t>November</a:t>
                      </a:r>
                      <a:r>
                        <a:rPr lang="en-US" sz="2250" baseline="0" dirty="0" smtClean="0">
                          <a:solidFill>
                            <a:schemeClr val="tx1"/>
                          </a:solidFill>
                        </a:rPr>
                        <a:t> 14, 2012</a:t>
                      </a:r>
                      <a:endParaRPr lang="en-US" sz="22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smtClean="0"/>
                        <a:t>The</a:t>
                      </a:r>
                      <a:r>
                        <a:rPr lang="en-US" sz="2150" baseline="0" dirty="0" smtClean="0"/>
                        <a:t> Planning Board adopted a redevelopment plan for the Property and sent the same to the Trustees.</a:t>
                      </a:r>
                      <a:endParaRPr lang="en-US" sz="2150" dirty="0"/>
                    </a:p>
                  </a:txBody>
                  <a:tcPr/>
                </a:tc>
              </a:tr>
              <a:tr h="1130968">
                <a:tc>
                  <a:txBody>
                    <a:bodyPr/>
                    <a:lstStyle/>
                    <a:p>
                      <a:pPr algn="just"/>
                      <a:r>
                        <a:rPr lang="en-US" sz="2250" dirty="0" smtClean="0"/>
                        <a:t>January</a:t>
                      </a:r>
                      <a:r>
                        <a:rPr lang="en-US" sz="2250" baseline="0" dirty="0" smtClean="0"/>
                        <a:t> 28, 2013</a:t>
                      </a:r>
                      <a:endParaRPr lang="en-US" sz="2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smtClean="0"/>
                        <a:t>After</a:t>
                      </a:r>
                      <a:r>
                        <a:rPr lang="en-US" sz="2150" baseline="0" dirty="0" smtClean="0"/>
                        <a:t> a public hearing the Trustees adopted the Valley and Third Streets Redevelopment Plan (the “Plan”).</a:t>
                      </a:r>
                      <a:endParaRPr lang="en-US" sz="21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6764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50" dirty="0" smtClean="0"/>
              <a:t>JRC’s proposal included residential rental units, retail space and a structured parking deck to serve both the public and building residents.  In order to construct the project as proposed, the CBD Plan required amendment.</a:t>
            </a:r>
            <a:endParaRPr lang="en-US" sz="2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Approximately 521 Space Structured Parking Facility (with 255 spaces allocated for public use). The Structured Parking Facility will be screened along Third St by residential elements.</a:t>
            </a:r>
          </a:p>
          <a:p>
            <a:pPr algn="just"/>
            <a:r>
              <a:rPr lang="en-US" dirty="0" smtClean="0"/>
              <a:t>Approximately 215 residential rental units (including 21 affordable housing units) with approximately 16 studio units, 116 one bedroom units, 81 two bedroom units and 2 three bedroom units. </a:t>
            </a:r>
          </a:p>
          <a:p>
            <a:pPr algn="just"/>
            <a:r>
              <a:rPr lang="en-US" dirty="0" smtClean="0"/>
              <a:t>3,000 square feet of retail space along Valley Street.</a:t>
            </a:r>
          </a:p>
          <a:p>
            <a:pPr algn="just"/>
            <a:r>
              <a:rPr lang="en-US" dirty="0" smtClean="0"/>
              <a:t>Building varies in height between 3 and 5 stories.</a:t>
            </a:r>
          </a:p>
          <a:p>
            <a:pPr algn="just"/>
            <a:r>
              <a:rPr lang="en-US" dirty="0" smtClean="0"/>
              <a:t>Transit-oriented development project</a:t>
            </a:r>
            <a:r>
              <a:rPr lang="en-US" dirty="0"/>
              <a:t> </a:t>
            </a:r>
            <a:r>
              <a:rPr lang="en-US" dirty="0" smtClean="0"/>
              <a:t>that will provide additional customer base for downtown businesses.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Project Cost: $59.9 Million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Redeveloper Equity:  $17.7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Million</a:t>
            </a:r>
          </a:p>
          <a:p>
            <a:pPr lvl="1"/>
            <a:r>
              <a:rPr lang="en-US" dirty="0" smtClean="0"/>
              <a:t>Debt:  $41.9 Million</a:t>
            </a:r>
          </a:p>
          <a:p>
            <a:pPr lvl="1"/>
            <a:r>
              <a:rPr lang="en-US" dirty="0" smtClean="0"/>
              <a:t>Other: $300,000 (New Jersey Green Funding Sources)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Uses:</a:t>
            </a:r>
          </a:p>
          <a:p>
            <a:pPr lvl="1"/>
            <a:r>
              <a:rPr lang="en-US" dirty="0" smtClean="0"/>
              <a:t>Garage Construction:  $10.4 Million</a:t>
            </a:r>
          </a:p>
          <a:p>
            <a:pPr lvl="1"/>
            <a:r>
              <a:rPr lang="en-US" dirty="0" smtClean="0"/>
              <a:t>Mixed Use Construction:  $35.1 Million</a:t>
            </a:r>
          </a:p>
          <a:p>
            <a:pPr lvl="1"/>
            <a:r>
              <a:rPr lang="en-US" dirty="0" smtClean="0"/>
              <a:t>Soft Costs &amp; Acquisition:  $14.4 Million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 forma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r>
              <a:rPr lang="en-US" dirty="0" smtClean="0"/>
              <a:t>Projected Monthly Market Rate Rents:</a:t>
            </a:r>
          </a:p>
          <a:p>
            <a:pPr lvl="1"/>
            <a:r>
              <a:rPr lang="en-US" dirty="0" smtClean="0"/>
              <a:t>$1,580  Studio</a:t>
            </a:r>
          </a:p>
          <a:p>
            <a:pPr lvl="1"/>
            <a:r>
              <a:rPr lang="en-US" dirty="0" smtClean="0"/>
              <a:t>$2,060 One Bedroom</a:t>
            </a:r>
          </a:p>
          <a:p>
            <a:pPr lvl="1"/>
            <a:r>
              <a:rPr lang="en-US" dirty="0" smtClean="0"/>
              <a:t>$2,980 Two Bedroom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Total Estimated Annual Gross Revenues (Year 1):</a:t>
            </a:r>
          </a:p>
          <a:p>
            <a:pPr lvl="1"/>
            <a:r>
              <a:rPr lang="en-US" dirty="0" smtClean="0"/>
              <a:t>$5.7 Million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Year One Unlevered Return on Investment:</a:t>
            </a:r>
          </a:p>
          <a:p>
            <a:pPr lvl="1"/>
            <a:r>
              <a:rPr lang="en-US" dirty="0" smtClean="0"/>
              <a:t>6.2%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jpeg" />
  <Relationship Id="rId1" Type="http://schemas.openxmlformats.org/officeDocument/2006/relationships/image" Target="../media/image1.jpeg" />
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1067</Words>
  <Application>Microsoft Office PowerPoint</Application>
  <PresentationFormat>On-screen Show (4:3)</PresentationFormat>
  <Paragraphs>154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Slide 1</vt:lpstr>
      <vt:lpstr>The Land</vt:lpstr>
      <vt:lpstr>History: Redevelopment Area Designation</vt:lpstr>
      <vt:lpstr>History: Adoption of CBD Plan</vt:lpstr>
      <vt:lpstr>History: RFP Issuance and Response</vt:lpstr>
      <vt:lpstr>History: Valley &amp; Third Streets Plan</vt:lpstr>
      <vt:lpstr>The Project</vt:lpstr>
      <vt:lpstr>Project Costs</vt:lpstr>
      <vt:lpstr>Project Pro forma</vt:lpstr>
      <vt:lpstr>The Project</vt:lpstr>
      <vt:lpstr>The Financial Agreement</vt:lpstr>
      <vt:lpstr>Total Value of Project to Village</vt:lpstr>
      <vt:lpstr>The Redevelopment Agreement</vt:lpstr>
      <vt:lpstr>Effective Sales Price Of Property</vt:lpstr>
      <vt:lpstr>Anticipated Project Development Timetable</vt:lpstr>
      <vt:lpstr>Anticipated Project Development Timetable</vt:lpstr>
      <vt:lpstr>Temporary Parking</vt:lpstr>
      <vt:lpstr>Proposed Rescue Squad Relocation</vt:lpstr>
      <vt:lpstr>Rescue Squad Concept Plan</vt:lpstr>
      <vt:lpstr>Proposed Features of New Rescue Squad Facility</vt:lpstr>
      <vt:lpstr>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