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3"/>
  </p:notesMasterIdLst>
  <p:handoutMasterIdLst>
    <p:handoutMasterId r:id="rId24"/>
  </p:handoutMasterIdLst>
  <p:sldIdLst>
    <p:sldId id="256" r:id="rId5"/>
    <p:sldId id="1467" r:id="rId6"/>
    <p:sldId id="1522" r:id="rId7"/>
    <p:sldId id="1505" r:id="rId8"/>
    <p:sldId id="1521" r:id="rId9"/>
    <p:sldId id="1508" r:id="rId10"/>
    <p:sldId id="1506" r:id="rId11"/>
    <p:sldId id="1507" r:id="rId12"/>
    <p:sldId id="1503" r:id="rId13"/>
    <p:sldId id="1514" r:id="rId14"/>
    <p:sldId id="1513" r:id="rId15"/>
    <p:sldId id="1509" r:id="rId16"/>
    <p:sldId id="1517" r:id="rId17"/>
    <p:sldId id="1511" r:id="rId18"/>
    <p:sldId id="1512" r:id="rId19"/>
    <p:sldId id="1518" r:id="rId20"/>
    <p:sldId id="1520" r:id="rId21"/>
    <p:sldId id="1519"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ADFA0C-8192-744F-2A1D-E4350D32C6BC}" name="Marc Lincer" initials="ML" userId="S::m.lincer@topology.is::74711ffa-2458-46de-b164-c8584c6706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E9EBF5"/>
    <a:srgbClr val="5A5A5A"/>
    <a:srgbClr val="996633"/>
    <a:srgbClr val="00C040"/>
    <a:srgbClr val="808C44"/>
    <a:srgbClr val="D5E3CF"/>
    <a:srgbClr val="00CCA0"/>
    <a:srgbClr val="42EAED"/>
    <a:srgbClr val="EB5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E5AF2-BFCF-9441-A9EF-7E326699FC1B}" v="26" dt="2022-09-15T18:06:37.8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3"/>
    <p:restoredTop sz="93609"/>
  </p:normalViewPr>
  <p:slideViewPr>
    <p:cSldViewPr snapToGrid="0">
      <p:cViewPr varScale="1">
        <p:scale>
          <a:sx n="122" d="100"/>
          <a:sy n="122" d="100"/>
        </p:scale>
        <p:origin x="2480"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01B981E-9A93-F742-A7AF-CE667AFA204D}" type="datetimeFigureOut">
              <a:rPr lang="en-US" smtClean="0"/>
              <a:t>9/16/22</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36D409B-78BB-434F-9C36-9A596A1FB818}" type="slidenum">
              <a:rPr lang="en-US" smtClean="0"/>
              <a:t>‹#›</a:t>
            </a:fld>
            <a:endParaRPr lang="en-US" dirty="0"/>
          </a:p>
        </p:txBody>
      </p:sp>
    </p:spTree>
    <p:extLst>
      <p:ext uri="{BB962C8B-B14F-4D97-AF65-F5344CB8AC3E}">
        <p14:creationId xmlns:p14="http://schemas.microsoft.com/office/powerpoint/2010/main" val="1994589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ED9410-DA0D-6B4B-B654-1319DDB2D9EC}" type="datetimeFigureOut">
              <a:rPr lang="en-US" smtClean="0"/>
              <a:t>9/16/22</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99148C3-6F87-7041-9709-9C4E3117E635}" type="slidenum">
              <a:rPr lang="en-US" smtClean="0"/>
              <a:t>‹#›</a:t>
            </a:fld>
            <a:endParaRPr lang="en-US" dirty="0"/>
          </a:p>
        </p:txBody>
      </p:sp>
    </p:spTree>
    <p:extLst>
      <p:ext uri="{BB962C8B-B14F-4D97-AF65-F5344CB8AC3E}">
        <p14:creationId xmlns:p14="http://schemas.microsoft.com/office/powerpoint/2010/main" val="1536359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pic with white ADU</a:t>
            </a:r>
          </a:p>
        </p:txBody>
      </p:sp>
      <p:sp>
        <p:nvSpPr>
          <p:cNvPr id="4" name="Slide Number Placeholder 3"/>
          <p:cNvSpPr>
            <a:spLocks noGrp="1"/>
          </p:cNvSpPr>
          <p:nvPr>
            <p:ph type="sldNum" sz="quarter" idx="10"/>
          </p:nvPr>
        </p:nvSpPr>
        <p:spPr/>
        <p:txBody>
          <a:bodyPr/>
          <a:lstStyle/>
          <a:p>
            <a:fld id="{999148C3-6F87-7041-9709-9C4E3117E635}" type="slidenum">
              <a:rPr lang="en-US" smtClean="0"/>
              <a:t>1</a:t>
            </a:fld>
            <a:endParaRPr lang="en-US" dirty="0"/>
          </a:p>
        </p:txBody>
      </p:sp>
    </p:spTree>
    <p:extLst>
      <p:ext uri="{BB962C8B-B14F-4D97-AF65-F5344CB8AC3E}">
        <p14:creationId xmlns:p14="http://schemas.microsoft.com/office/powerpoint/2010/main" val="2317901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10</a:t>
            </a:fld>
            <a:endParaRPr lang="en-US" dirty="0"/>
          </a:p>
        </p:txBody>
      </p:sp>
    </p:spTree>
    <p:extLst>
      <p:ext uri="{BB962C8B-B14F-4D97-AF65-F5344CB8AC3E}">
        <p14:creationId xmlns:p14="http://schemas.microsoft.com/office/powerpoint/2010/main" val="627510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11</a:t>
            </a:fld>
            <a:endParaRPr lang="en-US" dirty="0"/>
          </a:p>
        </p:txBody>
      </p:sp>
    </p:spTree>
    <p:extLst>
      <p:ext uri="{BB962C8B-B14F-4D97-AF65-F5344CB8AC3E}">
        <p14:creationId xmlns:p14="http://schemas.microsoft.com/office/powerpoint/2010/main" val="1633828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12</a:t>
            </a:fld>
            <a:endParaRPr lang="en-US" dirty="0"/>
          </a:p>
        </p:txBody>
      </p:sp>
    </p:spTree>
    <p:extLst>
      <p:ext uri="{BB962C8B-B14F-4D97-AF65-F5344CB8AC3E}">
        <p14:creationId xmlns:p14="http://schemas.microsoft.com/office/powerpoint/2010/main" val="68644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9148C3-6F87-7041-9709-9C4E3117E635}" type="slidenum">
              <a:rPr lang="en-US" smtClean="0"/>
              <a:t>13</a:t>
            </a:fld>
            <a:endParaRPr lang="en-US" dirty="0"/>
          </a:p>
        </p:txBody>
      </p:sp>
    </p:spTree>
    <p:extLst>
      <p:ext uri="{BB962C8B-B14F-4D97-AF65-F5344CB8AC3E}">
        <p14:creationId xmlns:p14="http://schemas.microsoft.com/office/powerpoint/2010/main" val="1724375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14</a:t>
            </a:fld>
            <a:endParaRPr lang="en-US" dirty="0"/>
          </a:p>
        </p:txBody>
      </p:sp>
    </p:spTree>
    <p:extLst>
      <p:ext uri="{BB962C8B-B14F-4D97-AF65-F5344CB8AC3E}">
        <p14:creationId xmlns:p14="http://schemas.microsoft.com/office/powerpoint/2010/main" val="246722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15</a:t>
            </a:fld>
            <a:endParaRPr lang="en-US" dirty="0"/>
          </a:p>
        </p:txBody>
      </p:sp>
    </p:spTree>
    <p:extLst>
      <p:ext uri="{BB962C8B-B14F-4D97-AF65-F5344CB8AC3E}">
        <p14:creationId xmlns:p14="http://schemas.microsoft.com/office/powerpoint/2010/main" val="227246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16</a:t>
            </a:fld>
            <a:endParaRPr lang="en-US" dirty="0"/>
          </a:p>
        </p:txBody>
      </p:sp>
    </p:spTree>
    <p:extLst>
      <p:ext uri="{BB962C8B-B14F-4D97-AF65-F5344CB8AC3E}">
        <p14:creationId xmlns:p14="http://schemas.microsoft.com/office/powerpoint/2010/main" val="319800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17</a:t>
            </a:fld>
            <a:endParaRPr lang="en-US" dirty="0"/>
          </a:p>
        </p:txBody>
      </p:sp>
    </p:spTree>
    <p:extLst>
      <p:ext uri="{BB962C8B-B14F-4D97-AF65-F5344CB8AC3E}">
        <p14:creationId xmlns:p14="http://schemas.microsoft.com/office/powerpoint/2010/main" val="6095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18</a:t>
            </a:fld>
            <a:endParaRPr lang="en-US" dirty="0"/>
          </a:p>
        </p:txBody>
      </p:sp>
    </p:spTree>
    <p:extLst>
      <p:ext uri="{BB962C8B-B14F-4D97-AF65-F5344CB8AC3E}">
        <p14:creationId xmlns:p14="http://schemas.microsoft.com/office/powerpoint/2010/main" val="2897421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2</a:t>
            </a:fld>
            <a:endParaRPr lang="en-US" dirty="0"/>
          </a:p>
        </p:txBody>
      </p:sp>
    </p:spTree>
    <p:extLst>
      <p:ext uri="{BB962C8B-B14F-4D97-AF65-F5344CB8AC3E}">
        <p14:creationId xmlns:p14="http://schemas.microsoft.com/office/powerpoint/2010/main" val="2166832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3</a:t>
            </a:fld>
            <a:endParaRPr lang="en-US" dirty="0"/>
          </a:p>
        </p:txBody>
      </p:sp>
    </p:spTree>
    <p:extLst>
      <p:ext uri="{BB962C8B-B14F-4D97-AF65-F5344CB8AC3E}">
        <p14:creationId xmlns:p14="http://schemas.microsoft.com/office/powerpoint/2010/main" val="202875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Helvetica Neue" panose="02000503000000020004" pitchFamily="2" charset="0"/>
            </a:endParaRPr>
          </a:p>
        </p:txBody>
      </p:sp>
      <p:sp>
        <p:nvSpPr>
          <p:cNvPr id="4" name="Slide Number Placeholder 3"/>
          <p:cNvSpPr>
            <a:spLocks noGrp="1"/>
          </p:cNvSpPr>
          <p:nvPr>
            <p:ph type="sldNum" sz="quarter" idx="10"/>
          </p:nvPr>
        </p:nvSpPr>
        <p:spPr/>
        <p:txBody>
          <a:bodyPr/>
          <a:lstStyle/>
          <a:p>
            <a:fld id="{999148C3-6F87-7041-9709-9C4E3117E635}" type="slidenum">
              <a:rPr lang="en-US" smtClean="0"/>
              <a:t>4</a:t>
            </a:fld>
            <a:endParaRPr lang="en-US" dirty="0"/>
          </a:p>
        </p:txBody>
      </p:sp>
    </p:spTree>
    <p:extLst>
      <p:ext uri="{BB962C8B-B14F-4D97-AF65-F5344CB8AC3E}">
        <p14:creationId xmlns:p14="http://schemas.microsoft.com/office/powerpoint/2010/main" val="4026566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Helvetica Neue" panose="02000503000000020004" pitchFamily="2" charset="0"/>
            </a:endParaRPr>
          </a:p>
        </p:txBody>
      </p:sp>
      <p:sp>
        <p:nvSpPr>
          <p:cNvPr id="4" name="Slide Number Placeholder 3"/>
          <p:cNvSpPr>
            <a:spLocks noGrp="1"/>
          </p:cNvSpPr>
          <p:nvPr>
            <p:ph type="sldNum" sz="quarter" idx="10"/>
          </p:nvPr>
        </p:nvSpPr>
        <p:spPr/>
        <p:txBody>
          <a:bodyPr/>
          <a:lstStyle/>
          <a:p>
            <a:fld id="{999148C3-6F87-7041-9709-9C4E3117E635}" type="slidenum">
              <a:rPr lang="en-US" smtClean="0"/>
              <a:t>5</a:t>
            </a:fld>
            <a:endParaRPr lang="en-US" dirty="0"/>
          </a:p>
        </p:txBody>
      </p:sp>
    </p:spTree>
    <p:extLst>
      <p:ext uri="{BB962C8B-B14F-4D97-AF65-F5344CB8AC3E}">
        <p14:creationId xmlns:p14="http://schemas.microsoft.com/office/powerpoint/2010/main" val="2328433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6</a:t>
            </a:fld>
            <a:endParaRPr lang="en-US" dirty="0"/>
          </a:p>
        </p:txBody>
      </p:sp>
    </p:spTree>
    <p:extLst>
      <p:ext uri="{BB962C8B-B14F-4D97-AF65-F5344CB8AC3E}">
        <p14:creationId xmlns:p14="http://schemas.microsoft.com/office/powerpoint/2010/main" val="820861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7</a:t>
            </a:fld>
            <a:endParaRPr lang="en-US" dirty="0"/>
          </a:p>
        </p:txBody>
      </p:sp>
    </p:spTree>
    <p:extLst>
      <p:ext uri="{BB962C8B-B14F-4D97-AF65-F5344CB8AC3E}">
        <p14:creationId xmlns:p14="http://schemas.microsoft.com/office/powerpoint/2010/main" val="313560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8</a:t>
            </a:fld>
            <a:endParaRPr lang="en-US" dirty="0"/>
          </a:p>
        </p:txBody>
      </p:sp>
    </p:spTree>
    <p:extLst>
      <p:ext uri="{BB962C8B-B14F-4D97-AF65-F5344CB8AC3E}">
        <p14:creationId xmlns:p14="http://schemas.microsoft.com/office/powerpoint/2010/main" val="2641060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9148C3-6F87-7041-9709-9C4E3117E635}" type="slidenum">
              <a:rPr lang="en-US" smtClean="0"/>
              <a:t>9</a:t>
            </a:fld>
            <a:endParaRPr lang="en-US" dirty="0"/>
          </a:p>
        </p:txBody>
      </p:sp>
    </p:spTree>
    <p:extLst>
      <p:ext uri="{BB962C8B-B14F-4D97-AF65-F5344CB8AC3E}">
        <p14:creationId xmlns:p14="http://schemas.microsoft.com/office/powerpoint/2010/main" val="210624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6641C64-F18B-C948-BFE2-B9713596C330}" type="datetime1">
              <a:rPr lang="en-US" smtClean="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962722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C309BA-CC5B-0E4C-B1AA-DC2F9078B1AD}" type="datetime1">
              <a:rPr lang="en-US" smtClean="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39493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A5839D-7B8A-8540-8D8A-0A1DF40E7606}" type="datetime1">
              <a:rPr lang="en-US" smtClean="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388674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2EC186-F9BF-2045-A416-FF4286CB61B9}" type="datetime1">
              <a:rPr lang="en-US" smtClean="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57965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F67386-A49A-6C4B-BC2B-033ACF6EC739}" type="datetime1">
              <a:rPr lang="en-US" smtClean="0"/>
              <a:t>9/16/22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216918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CEBEE5-44AC-D449-A1CF-1683684720CB}" type="datetime1">
              <a:rPr lang="en-US" smtClean="0"/>
              <a:t>9/16/22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344297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F28F7A-51BC-1E43-89F0-691F55E7D446}" type="datetime1">
              <a:rPr lang="en-US" smtClean="0"/>
              <a:t>9/16/22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1216152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F7D2BE-0C22-F040-B108-985C62C62491}" type="datetime1">
              <a:rPr lang="en-US" smtClean="0"/>
              <a:t>9/16/22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396999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D91FF-C5E5-384F-B3CC-387EB2EB4FF4}" type="datetime1">
              <a:rPr lang="en-US" smtClean="0"/>
              <a:t>9/16/22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868291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B77652B-4229-B14F-BFB3-ED19BED3BE6F}" type="datetime1">
              <a:rPr lang="en-US" smtClean="0"/>
              <a:t>9/16/22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209948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A25CB1-7CDA-D347-8214-75543DDF5159}" type="datetime1">
              <a:rPr lang="en-US" smtClean="0"/>
              <a:t>9/16/22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D16148-EC0C-4241-ACB8-293DB79C43B4}" type="slidenum">
              <a:rPr lang="en-US" smtClean="0"/>
              <a:t>‹#›</a:t>
            </a:fld>
            <a:endParaRPr lang="en-US" dirty="0"/>
          </a:p>
        </p:txBody>
      </p:sp>
    </p:spTree>
    <p:extLst>
      <p:ext uri="{BB962C8B-B14F-4D97-AF65-F5344CB8AC3E}">
        <p14:creationId xmlns:p14="http://schemas.microsoft.com/office/powerpoint/2010/main" val="528515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84AB3-BD6E-0B45-91BA-7E70862B5D1E}" type="datetime1">
              <a:rPr lang="en-US" smtClean="0"/>
              <a:t>9/16/22</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16148-EC0C-4241-ACB8-293DB79C43B4}" type="slidenum">
              <a:rPr lang="en-US" smtClean="0"/>
              <a:t>‹#›</a:t>
            </a:fld>
            <a:endParaRPr lang="en-US" dirty="0"/>
          </a:p>
        </p:txBody>
      </p:sp>
    </p:spTree>
    <p:extLst>
      <p:ext uri="{BB962C8B-B14F-4D97-AF65-F5344CB8AC3E}">
        <p14:creationId xmlns:p14="http://schemas.microsoft.com/office/powerpoint/2010/main" val="301042024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00AF1E6-4373-32E2-08D3-E668FD40EFB5}"/>
              </a:ext>
            </a:extLst>
          </p:cNvPr>
          <p:cNvPicPr>
            <a:picLocks noChangeAspect="1"/>
          </p:cNvPicPr>
          <p:nvPr/>
        </p:nvPicPr>
        <p:blipFill>
          <a:blip r:embed="rId3"/>
          <a:stretch>
            <a:fillRect/>
          </a:stretch>
        </p:blipFill>
        <p:spPr>
          <a:xfrm>
            <a:off x="0" y="-20559"/>
            <a:ext cx="9144000" cy="6878559"/>
          </a:xfrm>
          <a:prstGeom prst="rect">
            <a:avLst/>
          </a:prstGeom>
        </p:spPr>
      </p:pic>
      <p:sp>
        <p:nvSpPr>
          <p:cNvPr id="5" name="TextBox 4"/>
          <p:cNvSpPr txBox="1"/>
          <p:nvPr/>
        </p:nvSpPr>
        <p:spPr>
          <a:xfrm>
            <a:off x="0" y="-20559"/>
            <a:ext cx="5330283" cy="584775"/>
          </a:xfrm>
          <a:prstGeom prst="rect">
            <a:avLst/>
          </a:prstGeom>
          <a:solidFill>
            <a:schemeClr val="bg1"/>
          </a:solidFill>
        </p:spPr>
        <p:txBody>
          <a:bodyPr wrap="square" lIns="274320" rtlCol="0">
            <a:spAutoFit/>
          </a:bodyPr>
          <a:lstStyle/>
          <a:p>
            <a:pPr lvl="0">
              <a:spcAft>
                <a:spcPts val="800"/>
              </a:spcAft>
            </a:pPr>
            <a:r>
              <a:rPr lang="en-US" sz="3200" b="1" dirty="0">
                <a:solidFill>
                  <a:srgbClr val="00CCA0"/>
                </a:solidFill>
                <a:latin typeface="Helvetica Neue" charset="0"/>
                <a:ea typeface="Helvetica Neue" charset="0"/>
                <a:cs typeface="Helvetica Neue" charset="0"/>
              </a:rPr>
              <a:t>Accessory Dwelling Units </a:t>
            </a:r>
          </a:p>
        </p:txBody>
      </p:sp>
      <p:sp>
        <p:nvSpPr>
          <p:cNvPr id="10" name="TextBox 9"/>
          <p:cNvSpPr txBox="1"/>
          <p:nvPr/>
        </p:nvSpPr>
        <p:spPr>
          <a:xfrm>
            <a:off x="4900779" y="6273225"/>
            <a:ext cx="4237463" cy="584775"/>
          </a:xfrm>
          <a:prstGeom prst="rect">
            <a:avLst/>
          </a:prstGeom>
          <a:solidFill>
            <a:schemeClr val="bg1"/>
          </a:solidFill>
        </p:spPr>
        <p:txBody>
          <a:bodyPr wrap="square" rtlCol="0" anchor="t">
            <a:spAutoFit/>
          </a:bodyPr>
          <a:lstStyle/>
          <a:p>
            <a:r>
              <a:rPr lang="en-US" sz="3200" b="1" dirty="0">
                <a:latin typeface="Helvetica Neue"/>
                <a:ea typeface="Helvetica Neue" charset="0"/>
                <a:cs typeface="Helvetica Neue" charset="0"/>
              </a:rPr>
              <a:t>September 12, 2022</a:t>
            </a:r>
          </a:p>
        </p:txBody>
      </p:sp>
      <p:sp>
        <p:nvSpPr>
          <p:cNvPr id="7" name="TextBox 6">
            <a:extLst>
              <a:ext uri="{FF2B5EF4-FFF2-40B4-BE49-F238E27FC236}">
                <a16:creationId xmlns:a16="http://schemas.microsoft.com/office/drawing/2014/main" id="{022D4748-739A-6A42-9006-78EF030F6EA4}"/>
              </a:ext>
            </a:extLst>
          </p:cNvPr>
          <p:cNvSpPr txBox="1"/>
          <p:nvPr/>
        </p:nvSpPr>
        <p:spPr>
          <a:xfrm>
            <a:off x="0" y="5520071"/>
            <a:ext cx="1628078" cy="369332"/>
          </a:xfrm>
          <a:prstGeom prst="rect">
            <a:avLst/>
          </a:prstGeom>
          <a:solidFill>
            <a:schemeClr val="bg1"/>
          </a:solidFill>
        </p:spPr>
        <p:txBody>
          <a:bodyPr wrap="square" rtlCol="0">
            <a:spAutoFit/>
          </a:bodyPr>
          <a:lstStyle/>
          <a:p>
            <a:r>
              <a:rPr lang="en-US" b="1" u="sng" dirty="0">
                <a:latin typeface="Helvetica Neue" charset="0"/>
                <a:ea typeface="Helvetica Neue" charset="0"/>
                <a:cs typeface="Helvetica Neue" charset="0"/>
              </a:rPr>
              <a:t>Prepared By:</a:t>
            </a:r>
          </a:p>
        </p:txBody>
      </p:sp>
      <p:pic>
        <p:nvPicPr>
          <p:cNvPr id="3" name="Picture 2" descr="Icon&#10;&#10;Description automatically generated">
            <a:extLst>
              <a:ext uri="{FF2B5EF4-FFF2-40B4-BE49-F238E27FC236}">
                <a16:creationId xmlns:a16="http://schemas.microsoft.com/office/drawing/2014/main" id="{05C07DBC-9FBF-0540-8199-93E5902BD6D0}"/>
              </a:ext>
            </a:extLst>
          </p:cNvPr>
          <p:cNvPicPr>
            <a:picLocks noChangeAspect="1"/>
          </p:cNvPicPr>
          <p:nvPr/>
        </p:nvPicPr>
        <p:blipFill>
          <a:blip r:embed="rId4"/>
          <a:stretch>
            <a:fillRect/>
          </a:stretch>
        </p:blipFill>
        <p:spPr>
          <a:xfrm>
            <a:off x="5758" y="5941373"/>
            <a:ext cx="888059" cy="888059"/>
          </a:xfrm>
          <a:prstGeom prst="rect">
            <a:avLst/>
          </a:prstGeom>
        </p:spPr>
      </p:pic>
      <p:sp>
        <p:nvSpPr>
          <p:cNvPr id="8" name="TextBox 7">
            <a:extLst>
              <a:ext uri="{FF2B5EF4-FFF2-40B4-BE49-F238E27FC236}">
                <a16:creationId xmlns:a16="http://schemas.microsoft.com/office/drawing/2014/main" id="{577F3BBF-3E11-41A8-A7C1-BF7C8522301C}"/>
              </a:ext>
            </a:extLst>
          </p:cNvPr>
          <p:cNvSpPr txBox="1"/>
          <p:nvPr/>
        </p:nvSpPr>
        <p:spPr>
          <a:xfrm>
            <a:off x="0" y="4746403"/>
            <a:ext cx="4114800" cy="646331"/>
          </a:xfrm>
          <a:prstGeom prst="rect">
            <a:avLst/>
          </a:prstGeom>
          <a:solidFill>
            <a:schemeClr val="bg1"/>
          </a:solidFill>
        </p:spPr>
        <p:txBody>
          <a:bodyPr wrap="square" rtlCol="0">
            <a:spAutoFit/>
          </a:bodyPr>
          <a:lstStyle/>
          <a:p>
            <a:r>
              <a:rPr lang="en-US" b="1" u="sng" dirty="0">
                <a:latin typeface="Helvetica Neue" charset="0"/>
                <a:ea typeface="Helvetica Neue" charset="0"/>
                <a:cs typeface="Helvetica Neue" charset="0"/>
              </a:rPr>
              <a:t>Prepared For:</a:t>
            </a:r>
          </a:p>
          <a:p>
            <a:r>
              <a:rPr lang="en-US" b="1" dirty="0">
                <a:latin typeface="Calibri" panose="020F0502020204030204" pitchFamily="34" charset="0"/>
                <a:ea typeface="Times New Roman" panose="02020603050405020304" pitchFamily="18" charset="0"/>
              </a:rPr>
              <a:t>Village of South Orange </a:t>
            </a:r>
            <a:r>
              <a:rPr lang="en-US" b="1" dirty="0">
                <a:latin typeface="Calibri" panose="020F0502020204030204" pitchFamily="34" charset="0"/>
              </a:rPr>
              <a:t>Board of Trustees</a:t>
            </a:r>
          </a:p>
        </p:txBody>
      </p:sp>
    </p:spTree>
    <p:extLst>
      <p:ext uri="{BB962C8B-B14F-4D97-AF65-F5344CB8AC3E}">
        <p14:creationId xmlns:p14="http://schemas.microsoft.com/office/powerpoint/2010/main" val="2749076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The Process </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sp>
        <p:nvSpPr>
          <p:cNvPr id="3" name="TextBox 2">
            <a:extLst>
              <a:ext uri="{FF2B5EF4-FFF2-40B4-BE49-F238E27FC236}">
                <a16:creationId xmlns:a16="http://schemas.microsoft.com/office/drawing/2014/main" id="{F4E849D6-903C-A68F-9217-C5D05028F61A}"/>
              </a:ext>
            </a:extLst>
          </p:cNvPr>
          <p:cNvSpPr txBox="1"/>
          <p:nvPr/>
        </p:nvSpPr>
        <p:spPr>
          <a:xfrm>
            <a:off x="94269" y="3327986"/>
            <a:ext cx="4550628" cy="3498394"/>
          </a:xfrm>
          <a:prstGeom prst="rect">
            <a:avLst/>
          </a:prstGeom>
          <a:noFill/>
        </p:spPr>
        <p:txBody>
          <a:bodyPr wrap="square" rtlCol="0">
            <a:spAutoFit/>
          </a:bodyPr>
          <a:lstStyle/>
          <a:p>
            <a:pPr>
              <a:spcBef>
                <a:spcPts val="200"/>
              </a:spcBef>
              <a:spcAft>
                <a:spcPts val="200"/>
              </a:spcAft>
            </a:pP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200"/>
              </a:spcBef>
              <a:spcAft>
                <a:spcPts val="200"/>
              </a:spcAft>
            </a:pPr>
            <a:r>
              <a:rPr lang="en-US" sz="1600" b="1" dirty="0">
                <a:latin typeface="Helvetica Neue" panose="02000503000000020004" pitchFamily="2" charset="0"/>
              </a:rPr>
              <a:t>These standards have been reviewed by the Village Attorney, Planning Board Attorney, and Zoning Board Attorney for legal compliance, the Village’s Building and Engineering Departments for their professional input, and were also shared with the Historic Preservation Commission and Senior Advisory Committee. All feedback has been incorporated.</a:t>
            </a:r>
          </a:p>
          <a:p>
            <a:pPr marL="342900"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ndParaRPr>
          </a:p>
          <a:p>
            <a:pPr>
              <a:spcBef>
                <a:spcPts val="200"/>
              </a:spcBef>
              <a:spcAft>
                <a:spcPts val="200"/>
              </a:spcAft>
            </a:pP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8154AD8E-69AE-DF67-8F77-13EC32B1EDDD}"/>
              </a:ext>
            </a:extLst>
          </p:cNvPr>
          <p:cNvSpPr txBox="1"/>
          <p:nvPr/>
        </p:nvSpPr>
        <p:spPr>
          <a:xfrm>
            <a:off x="94269" y="2002771"/>
            <a:ext cx="4477731" cy="1620957"/>
          </a:xfrm>
          <a:prstGeom prst="rect">
            <a:avLst/>
          </a:prstGeom>
          <a:noFill/>
        </p:spPr>
        <p:txBody>
          <a:bodyPr wrap="square">
            <a:spAutoFit/>
          </a:bodyPr>
          <a:lstStyle/>
          <a:p>
            <a:pPr>
              <a:spcBef>
                <a:spcPts val="200"/>
              </a:spcBef>
              <a:spcAft>
                <a:spcPts val="200"/>
              </a:spcAft>
            </a:pPr>
            <a:r>
              <a:rPr lang="en-US" sz="1600" b="1" dirty="0">
                <a:latin typeface="Helvetica Neue" panose="02000503000000020004" pitchFamily="2" charset="0"/>
              </a:rPr>
              <a:t>The Planning and Economic Development Committee worked to develop standards for the permitting of ADUs in certain places and under certain conditions based on zone, lot size, and lot suitability. </a:t>
            </a:r>
          </a:p>
          <a:p>
            <a:pPr marL="342900"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ndParaRPr>
          </a:p>
        </p:txBody>
      </p:sp>
      <p:pic>
        <p:nvPicPr>
          <p:cNvPr id="6" name="Picture 5" descr="A picture containing tree, outdoor, house, sky&#10;&#10;Description automatically generated">
            <a:extLst>
              <a:ext uri="{FF2B5EF4-FFF2-40B4-BE49-F238E27FC236}">
                <a16:creationId xmlns:a16="http://schemas.microsoft.com/office/drawing/2014/main" id="{49174E2A-052D-8A94-7B38-533231FD637A}"/>
              </a:ext>
            </a:extLst>
          </p:cNvPr>
          <p:cNvPicPr>
            <a:picLocks noChangeAspect="1"/>
          </p:cNvPicPr>
          <p:nvPr/>
        </p:nvPicPr>
        <p:blipFill>
          <a:blip r:embed="rId3"/>
          <a:stretch>
            <a:fillRect/>
          </a:stretch>
        </p:blipFill>
        <p:spPr>
          <a:xfrm>
            <a:off x="4620393" y="2031400"/>
            <a:ext cx="4307365" cy="3445892"/>
          </a:xfrm>
          <a:prstGeom prst="rect">
            <a:avLst/>
          </a:prstGeom>
        </p:spPr>
      </p:pic>
    </p:spTree>
    <p:extLst>
      <p:ext uri="{BB962C8B-B14F-4D97-AF65-F5344CB8AC3E}">
        <p14:creationId xmlns:p14="http://schemas.microsoft.com/office/powerpoint/2010/main" val="3569193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Local Precedents</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sp>
        <p:nvSpPr>
          <p:cNvPr id="3" name="TextBox 2">
            <a:extLst>
              <a:ext uri="{FF2B5EF4-FFF2-40B4-BE49-F238E27FC236}">
                <a16:creationId xmlns:a16="http://schemas.microsoft.com/office/drawing/2014/main" id="{6BF52B86-AF64-557E-39C8-0C65D49B81EC}"/>
              </a:ext>
            </a:extLst>
          </p:cNvPr>
          <p:cNvSpPr txBox="1"/>
          <p:nvPr/>
        </p:nvSpPr>
        <p:spPr>
          <a:xfrm>
            <a:off x="134270" y="1874667"/>
            <a:ext cx="3180430" cy="830997"/>
          </a:xfrm>
          <a:prstGeom prst="rect">
            <a:avLst/>
          </a:prstGeom>
          <a:noFill/>
        </p:spPr>
        <p:txBody>
          <a:bodyPr wrap="square" rtlCol="0">
            <a:spAutoFit/>
          </a:bodyPr>
          <a:lstStyle/>
          <a:p>
            <a:r>
              <a:rPr lang="en-US" sz="1600" b="1" dirty="0">
                <a:latin typeface="Helvetica Neue" panose="02000503000000020004" pitchFamily="2" charset="0"/>
              </a:rPr>
              <a:t>Maplewood and Princeton recently adopted similar ADU Ordinances</a:t>
            </a:r>
          </a:p>
        </p:txBody>
      </p:sp>
      <p:pic>
        <p:nvPicPr>
          <p:cNvPr id="4098" name="Picture 2" descr="Two houses being built on a single lot in Princeton, N.J., are among the first in the area to take advantage of the town&amp;rsquo;s new A.D.U. ordinance. The smaller structure on the right, a 1,400-square-foot home, is what&amp;rsquo;s known as an accessory dwelling unit, or A.D.U., and is listed for sale separately, for $849,000.">
            <a:extLst>
              <a:ext uri="{FF2B5EF4-FFF2-40B4-BE49-F238E27FC236}">
                <a16:creationId xmlns:a16="http://schemas.microsoft.com/office/drawing/2014/main" id="{F6DE21BB-CEC3-201D-0FCA-5CB00ED48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17" y="2799513"/>
            <a:ext cx="4323195" cy="31631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913791-B727-E950-04B9-E5AD93556937}"/>
              </a:ext>
            </a:extLst>
          </p:cNvPr>
          <p:cNvSpPr txBox="1"/>
          <p:nvPr/>
        </p:nvSpPr>
        <p:spPr>
          <a:xfrm>
            <a:off x="181742" y="5962650"/>
            <a:ext cx="3180430" cy="369332"/>
          </a:xfrm>
          <a:prstGeom prst="rect">
            <a:avLst/>
          </a:prstGeom>
          <a:noFill/>
        </p:spPr>
        <p:txBody>
          <a:bodyPr wrap="square" rtlCol="0">
            <a:spAutoFit/>
          </a:bodyPr>
          <a:lstStyle/>
          <a:p>
            <a:r>
              <a:rPr lang="en-US" sz="900" b="1" i="1" dirty="0">
                <a:latin typeface="Helvetica Neue" panose="02000503000000020004" pitchFamily="2" charset="0"/>
              </a:rPr>
              <a:t>A new house with an associated ADU being built in Princeton courtesy of the New York Times. </a:t>
            </a:r>
          </a:p>
        </p:txBody>
      </p:sp>
      <p:pic>
        <p:nvPicPr>
          <p:cNvPr id="6" name="Picture 5" descr="Graphical user interface, text, application, email&#10;&#10;Description automatically generated">
            <a:extLst>
              <a:ext uri="{FF2B5EF4-FFF2-40B4-BE49-F238E27FC236}">
                <a16:creationId xmlns:a16="http://schemas.microsoft.com/office/drawing/2014/main" id="{8274AE3E-5039-4237-996E-68AD421A2384}"/>
              </a:ext>
            </a:extLst>
          </p:cNvPr>
          <p:cNvPicPr>
            <a:picLocks noChangeAspect="1"/>
          </p:cNvPicPr>
          <p:nvPr/>
        </p:nvPicPr>
        <p:blipFill rotWithShape="1">
          <a:blip r:embed="rId4"/>
          <a:srcRect l="17604" r="19062" b="5035"/>
          <a:stretch/>
        </p:blipFill>
        <p:spPr>
          <a:xfrm>
            <a:off x="5086349" y="2799513"/>
            <a:ext cx="3905251" cy="2061944"/>
          </a:xfrm>
          <a:prstGeom prst="rect">
            <a:avLst/>
          </a:prstGeom>
        </p:spPr>
      </p:pic>
    </p:spTree>
    <p:extLst>
      <p:ext uri="{BB962C8B-B14F-4D97-AF65-F5344CB8AC3E}">
        <p14:creationId xmlns:p14="http://schemas.microsoft.com/office/powerpoint/2010/main" val="3488439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Proposed Ordinance Content </a:t>
            </a:r>
          </a:p>
        </p:txBody>
      </p:sp>
      <p:sp>
        <p:nvSpPr>
          <p:cNvPr id="4" name="TextBox 3">
            <a:extLst>
              <a:ext uri="{FF2B5EF4-FFF2-40B4-BE49-F238E27FC236}">
                <a16:creationId xmlns:a16="http://schemas.microsoft.com/office/drawing/2014/main" id="{172B3C7C-78BB-364F-A18E-A66FBB990219}"/>
              </a:ext>
            </a:extLst>
          </p:cNvPr>
          <p:cNvSpPr txBox="1"/>
          <p:nvPr/>
        </p:nvSpPr>
        <p:spPr>
          <a:xfrm>
            <a:off x="-2" y="585596"/>
            <a:ext cx="689145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Review of Proposed Ordinance</a:t>
            </a:r>
            <a:endParaRPr lang="en-US" sz="2400" b="1" dirty="0">
              <a:solidFill>
                <a:schemeClr val="bg1"/>
              </a:solidFill>
              <a:latin typeface="Helvetica Neue"/>
            </a:endParaRPr>
          </a:p>
        </p:txBody>
      </p:sp>
      <p:sp>
        <p:nvSpPr>
          <p:cNvPr id="6" name="TextBox 5">
            <a:extLst>
              <a:ext uri="{FF2B5EF4-FFF2-40B4-BE49-F238E27FC236}">
                <a16:creationId xmlns:a16="http://schemas.microsoft.com/office/drawing/2014/main" id="{4504FA6F-C725-9144-AB74-AB620EADA787}"/>
              </a:ext>
            </a:extLst>
          </p:cNvPr>
          <p:cNvSpPr txBox="1"/>
          <p:nvPr/>
        </p:nvSpPr>
        <p:spPr>
          <a:xfrm>
            <a:off x="96788" y="2105561"/>
            <a:ext cx="3925022" cy="1569660"/>
          </a:xfrm>
          <a:prstGeom prst="rect">
            <a:avLst/>
          </a:prstGeom>
          <a:noFill/>
        </p:spPr>
        <p:txBody>
          <a:bodyPr wrap="square">
            <a:spAutoFit/>
          </a:bodyPr>
          <a:lstStyle/>
          <a:p>
            <a:pPr marL="342900" indent="-342900">
              <a:buFont typeface="+mj-lt"/>
              <a:buAutoNum type="arabicPeriod"/>
            </a:pPr>
            <a:r>
              <a:rPr lang="en-US" sz="1600" b="1" dirty="0">
                <a:latin typeface="Helvetica Neue" panose="02000503000000020004" pitchFamily="2" charset="0"/>
              </a:rPr>
              <a:t>The Ordinance permits accessory dwelling units on lots that contain a detached single- or two-family dwelling in the Residential RA-50, RA-60, RA-75, RA-100, and RB zones.</a:t>
            </a:r>
          </a:p>
        </p:txBody>
      </p:sp>
      <p:sp>
        <p:nvSpPr>
          <p:cNvPr id="9" name="TextBox 8">
            <a:extLst>
              <a:ext uri="{FF2B5EF4-FFF2-40B4-BE49-F238E27FC236}">
                <a16:creationId xmlns:a16="http://schemas.microsoft.com/office/drawing/2014/main" id="{9CD46F8A-E9C1-8985-DDE8-E2DD7EE6D644}"/>
              </a:ext>
            </a:extLst>
          </p:cNvPr>
          <p:cNvSpPr txBox="1"/>
          <p:nvPr/>
        </p:nvSpPr>
        <p:spPr>
          <a:xfrm>
            <a:off x="96788" y="3882105"/>
            <a:ext cx="4149748" cy="2062103"/>
          </a:xfrm>
          <a:prstGeom prst="rect">
            <a:avLst/>
          </a:prstGeom>
          <a:noFill/>
        </p:spPr>
        <p:txBody>
          <a:bodyPr wrap="square">
            <a:spAutoFit/>
          </a:bodyPr>
          <a:lstStyle/>
          <a:p>
            <a:pPr marL="342900" indent="-342900">
              <a:buFont typeface="+mj-lt"/>
              <a:buAutoNum type="arabicPeriod" startAt="2"/>
            </a:pPr>
            <a:r>
              <a:rPr lang="en-US" sz="1600" b="1" dirty="0">
                <a:latin typeface="Helvetica Neue" panose="02000503000000020004" pitchFamily="2" charset="0"/>
              </a:rPr>
              <a:t>The Ordinance regulates location and intensity of ADUs, such as maximum accessory dwelling unit size as well as setback and coverage requirements to allow for proper buffering, landscaping, light and air, and to minimize impact to adjacent properties.</a:t>
            </a:r>
          </a:p>
        </p:txBody>
      </p:sp>
      <p:sp>
        <p:nvSpPr>
          <p:cNvPr id="11" name="TextBox 10">
            <a:extLst>
              <a:ext uri="{FF2B5EF4-FFF2-40B4-BE49-F238E27FC236}">
                <a16:creationId xmlns:a16="http://schemas.microsoft.com/office/drawing/2014/main" id="{8F14A8B3-68B6-F687-350C-D05B788B77FF}"/>
              </a:ext>
            </a:extLst>
          </p:cNvPr>
          <p:cNvSpPr txBox="1"/>
          <p:nvPr/>
        </p:nvSpPr>
        <p:spPr>
          <a:xfrm>
            <a:off x="4572000" y="2105561"/>
            <a:ext cx="4126500" cy="1323439"/>
          </a:xfrm>
          <a:prstGeom prst="rect">
            <a:avLst/>
          </a:prstGeom>
          <a:noFill/>
        </p:spPr>
        <p:txBody>
          <a:bodyPr wrap="square">
            <a:spAutoFit/>
          </a:bodyPr>
          <a:lstStyle/>
          <a:p>
            <a:pPr marL="342900" indent="-342900">
              <a:buFont typeface="+mj-lt"/>
              <a:buAutoNum type="arabicPeriod" startAt="3"/>
            </a:pPr>
            <a:r>
              <a:rPr lang="en-US" sz="1600" b="1" dirty="0">
                <a:latin typeface="Helvetica Neue" panose="02000503000000020004" pitchFamily="2" charset="0"/>
              </a:rPr>
              <a:t>Design standards require that the ADU will complement the primary dwelling, with requirements for consistent materials, colors, and roof designs.</a:t>
            </a:r>
          </a:p>
        </p:txBody>
      </p:sp>
      <p:sp>
        <p:nvSpPr>
          <p:cNvPr id="13" name="TextBox 12">
            <a:extLst>
              <a:ext uri="{FF2B5EF4-FFF2-40B4-BE49-F238E27FC236}">
                <a16:creationId xmlns:a16="http://schemas.microsoft.com/office/drawing/2014/main" id="{86DBCAC1-162D-8E25-0B24-A8A6183AC1BA}"/>
              </a:ext>
            </a:extLst>
          </p:cNvPr>
          <p:cNvSpPr txBox="1"/>
          <p:nvPr/>
        </p:nvSpPr>
        <p:spPr>
          <a:xfrm>
            <a:off x="4620393" y="3882105"/>
            <a:ext cx="4265985" cy="1569660"/>
          </a:xfrm>
          <a:prstGeom prst="rect">
            <a:avLst/>
          </a:prstGeom>
          <a:noFill/>
        </p:spPr>
        <p:txBody>
          <a:bodyPr wrap="square">
            <a:spAutoFit/>
          </a:bodyPr>
          <a:lstStyle>
            <a:defPPr>
              <a:defRPr lang="en-US"/>
            </a:defPPr>
            <a:lvl1pPr>
              <a:defRPr sz="1600" b="1">
                <a:latin typeface="Helvetica Neue" panose="02000503000000020004" pitchFamily="2" charset="0"/>
              </a:defRPr>
            </a:lvl1pPr>
          </a:lstStyle>
          <a:p>
            <a:pPr marL="342900" indent="-342900">
              <a:buFont typeface="+mj-lt"/>
              <a:buAutoNum type="arabicPeriod" startAt="4"/>
            </a:pPr>
            <a:r>
              <a:rPr lang="en-US" dirty="0"/>
              <a:t>The Ordinance requires parking for ADUs to be provided on site and does not permit off site parking. Where parking for the ADU cannot be provided on site, the lot is not permitted to accommodate an ADU.</a:t>
            </a:r>
          </a:p>
        </p:txBody>
      </p:sp>
    </p:spTree>
    <p:extLst>
      <p:ext uri="{BB962C8B-B14F-4D97-AF65-F5344CB8AC3E}">
        <p14:creationId xmlns:p14="http://schemas.microsoft.com/office/powerpoint/2010/main" val="13706221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C4BF241-57ED-CFD0-1B62-6D9CB4FC2574}"/>
              </a:ext>
            </a:extLst>
          </p:cNvPr>
          <p:cNvGraphicFramePr>
            <a:graphicFrameLocks noGrp="1"/>
          </p:cNvGraphicFramePr>
          <p:nvPr>
            <p:extLst>
              <p:ext uri="{D42A27DB-BD31-4B8C-83A1-F6EECF244321}">
                <p14:modId xmlns:p14="http://schemas.microsoft.com/office/powerpoint/2010/main" val="1314667796"/>
              </p:ext>
            </p:extLst>
          </p:nvPr>
        </p:nvGraphicFramePr>
        <p:xfrm>
          <a:off x="354459" y="2076554"/>
          <a:ext cx="4015739" cy="4049925"/>
        </p:xfrm>
        <a:graphic>
          <a:graphicData uri="http://schemas.openxmlformats.org/drawingml/2006/table">
            <a:tbl>
              <a:tblPr firstRow="1" firstCol="1" bandRow="1">
                <a:tableStyleId>{5C22544A-7EE6-4342-B048-85BDC9FD1C3A}</a:tableStyleId>
              </a:tblPr>
              <a:tblGrid>
                <a:gridCol w="2837107">
                  <a:extLst>
                    <a:ext uri="{9D8B030D-6E8A-4147-A177-3AD203B41FA5}">
                      <a16:colId xmlns:a16="http://schemas.microsoft.com/office/drawing/2014/main" val="2210079083"/>
                    </a:ext>
                  </a:extLst>
                </a:gridCol>
                <a:gridCol w="1178632">
                  <a:extLst>
                    <a:ext uri="{9D8B030D-6E8A-4147-A177-3AD203B41FA5}">
                      <a16:colId xmlns:a16="http://schemas.microsoft.com/office/drawing/2014/main" val="4065919844"/>
                    </a:ext>
                  </a:extLst>
                </a:gridCol>
              </a:tblGrid>
              <a:tr h="208125">
                <a:tc>
                  <a:txBody>
                    <a:bodyPr/>
                    <a:lstStyle/>
                    <a:p>
                      <a:pPr marL="0" marR="0" algn="l">
                        <a:spcBef>
                          <a:spcPts val="0"/>
                        </a:spcBef>
                        <a:spcAft>
                          <a:spcPts val="0"/>
                        </a:spcAft>
                      </a:pPr>
                      <a:r>
                        <a:rPr lang="en-US" sz="900" dirty="0">
                          <a:effectLst/>
                        </a:rPr>
                        <a:t>Standard</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dirty="0">
                          <a:effectLst/>
                        </a:rPr>
                        <a:t>Required</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nchor="ctr"/>
                </a:tc>
                <a:extLst>
                  <a:ext uri="{0D108BD9-81ED-4DB2-BD59-A6C34878D82A}">
                    <a16:rowId xmlns:a16="http://schemas.microsoft.com/office/drawing/2014/main" val="2191355791"/>
                  </a:ext>
                </a:extLst>
              </a:tr>
              <a:tr h="356015">
                <a:tc>
                  <a:txBody>
                    <a:bodyPr/>
                    <a:lstStyle/>
                    <a:p>
                      <a:pPr marL="0" marR="0" algn="just">
                        <a:spcBef>
                          <a:spcPts val="0"/>
                        </a:spcBef>
                        <a:spcAft>
                          <a:spcPts val="0"/>
                        </a:spcAft>
                      </a:pPr>
                      <a:r>
                        <a:rPr lang="en-US" sz="900" dirty="0">
                          <a:effectLst/>
                        </a:rPr>
                        <a:t>Lot Area (Min.)</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6000 SF</a:t>
                      </a:r>
                    </a:p>
                  </a:txBody>
                  <a:tcPr marL="100018" marR="100018" marT="0" marB="0" anchor="ctr"/>
                </a:tc>
                <a:extLst>
                  <a:ext uri="{0D108BD9-81ED-4DB2-BD59-A6C34878D82A}">
                    <a16:rowId xmlns:a16="http://schemas.microsoft.com/office/drawing/2014/main" val="205079793"/>
                  </a:ext>
                </a:extLst>
              </a:tr>
              <a:tr h="210966">
                <a:tc>
                  <a:txBody>
                    <a:bodyPr/>
                    <a:lstStyle/>
                    <a:p>
                      <a:pPr marL="0" marR="0" algn="just">
                        <a:spcBef>
                          <a:spcPts val="0"/>
                        </a:spcBef>
                        <a:spcAft>
                          <a:spcPts val="0"/>
                        </a:spcAft>
                      </a:pPr>
                      <a:r>
                        <a:rPr lang="en-US" sz="900" dirty="0">
                          <a:effectLst/>
                        </a:rPr>
                        <a:t>Lot Width (Min.)</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110’</a:t>
                      </a:r>
                    </a:p>
                  </a:txBody>
                  <a:tcPr marL="100018" marR="100018" marT="0" marB="0" anchor="ctr"/>
                </a:tc>
                <a:extLst>
                  <a:ext uri="{0D108BD9-81ED-4DB2-BD59-A6C34878D82A}">
                    <a16:rowId xmlns:a16="http://schemas.microsoft.com/office/drawing/2014/main" val="1951626950"/>
                  </a:ext>
                </a:extLst>
              </a:tr>
              <a:tr h="274262">
                <a:tc>
                  <a:txBody>
                    <a:bodyPr/>
                    <a:lstStyle/>
                    <a:p>
                      <a:pPr marL="0" marR="0" algn="just">
                        <a:spcBef>
                          <a:spcPts val="0"/>
                        </a:spcBef>
                        <a:spcAft>
                          <a:spcPts val="0"/>
                        </a:spcAft>
                      </a:pPr>
                      <a:r>
                        <a:rPr lang="en-US" sz="900" dirty="0">
                          <a:effectLst/>
                        </a:rPr>
                        <a:t>Front Yard Setback (Min.) </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25’</a:t>
                      </a:r>
                    </a:p>
                  </a:txBody>
                  <a:tcPr marL="100018" marR="100018" marT="0" marB="0" anchor="ctr"/>
                </a:tc>
                <a:extLst>
                  <a:ext uri="{0D108BD9-81ED-4DB2-BD59-A6C34878D82A}">
                    <a16:rowId xmlns:a16="http://schemas.microsoft.com/office/drawing/2014/main" val="2319610710"/>
                  </a:ext>
                </a:extLst>
              </a:tr>
              <a:tr h="351053">
                <a:tc>
                  <a:txBody>
                    <a:bodyPr/>
                    <a:lstStyle/>
                    <a:p>
                      <a:pPr marL="0" marR="0" algn="just">
                        <a:spcBef>
                          <a:spcPts val="0"/>
                        </a:spcBef>
                        <a:spcAft>
                          <a:spcPts val="0"/>
                        </a:spcAft>
                      </a:pPr>
                      <a:r>
                        <a:rPr lang="en-US" sz="900" dirty="0">
                          <a:effectLst/>
                        </a:rPr>
                        <a:t>Side Yard Setback – (Min.) </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10.4’</a:t>
                      </a:r>
                    </a:p>
                    <a:p>
                      <a:pPr marL="0" marR="0" algn="ctr">
                        <a:spcBef>
                          <a:spcPts val="0"/>
                        </a:spcBef>
                        <a:spcAft>
                          <a:spcPts val="0"/>
                        </a:spcAft>
                      </a:pPr>
                      <a:endParaRPr lang="en-US" sz="900" b="1" kern="1200" dirty="0">
                        <a:solidFill>
                          <a:schemeClr val="bg1"/>
                        </a:solidFill>
                        <a:effectLst/>
                        <a:latin typeface="+mn-lt"/>
                        <a:ea typeface="+mn-ea"/>
                        <a:cs typeface="+mn-cs"/>
                      </a:endParaRPr>
                    </a:p>
                  </a:txBody>
                  <a:tcPr marL="100018" marR="100018" marT="0" marB="0" anchor="ctr"/>
                </a:tc>
                <a:extLst>
                  <a:ext uri="{0D108BD9-81ED-4DB2-BD59-A6C34878D82A}">
                    <a16:rowId xmlns:a16="http://schemas.microsoft.com/office/drawing/2014/main" val="1213152703"/>
                  </a:ext>
                </a:extLst>
              </a:tr>
              <a:tr h="2827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effectLst/>
                          <a:latin typeface="+mn-lt"/>
                          <a:ea typeface="+mn-ea"/>
                          <a:cs typeface="+mn-cs"/>
                        </a:rPr>
                        <a:t>Rear Yard Setback – (Min.) </a:t>
                      </a: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16’</a:t>
                      </a:r>
                    </a:p>
                  </a:txBody>
                  <a:tcPr marL="100018" marR="100018" marT="0" marB="0" anchor="ctr"/>
                </a:tc>
                <a:extLst>
                  <a:ext uri="{0D108BD9-81ED-4DB2-BD59-A6C34878D82A}">
                    <a16:rowId xmlns:a16="http://schemas.microsoft.com/office/drawing/2014/main" val="4237365778"/>
                  </a:ext>
                </a:extLst>
              </a:tr>
              <a:tr h="234035">
                <a:tc>
                  <a:txBody>
                    <a:bodyPr/>
                    <a:lstStyle/>
                    <a:p>
                      <a:pPr marL="0" marR="0" algn="just">
                        <a:spcBef>
                          <a:spcPts val="0"/>
                        </a:spcBef>
                        <a:spcAft>
                          <a:spcPts val="0"/>
                        </a:spcAft>
                      </a:pPr>
                      <a:r>
                        <a:rPr lang="en-US" sz="900" dirty="0">
                          <a:effectLst/>
                        </a:rPr>
                        <a:t>Lot Coverage (Max.)</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40%</a:t>
                      </a:r>
                    </a:p>
                  </a:txBody>
                  <a:tcPr marL="100018" marR="100018" marT="0" marB="0" anchor="ctr"/>
                </a:tc>
                <a:extLst>
                  <a:ext uri="{0D108BD9-81ED-4DB2-BD59-A6C34878D82A}">
                    <a16:rowId xmlns:a16="http://schemas.microsoft.com/office/drawing/2014/main" val="4167819428"/>
                  </a:ext>
                </a:extLst>
              </a:tr>
              <a:tr h="362132">
                <a:tc>
                  <a:txBody>
                    <a:bodyPr/>
                    <a:lstStyle/>
                    <a:p>
                      <a:pPr marL="0" marR="0" algn="just">
                        <a:spcBef>
                          <a:spcPts val="0"/>
                        </a:spcBef>
                        <a:spcAft>
                          <a:spcPts val="0"/>
                        </a:spcAft>
                      </a:pPr>
                      <a:r>
                        <a:rPr lang="en-US" sz="900" dirty="0">
                          <a:effectLst/>
                        </a:rPr>
                        <a:t>Building Height (Max.) </a:t>
                      </a: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2.5 Stories/ 35’ </a:t>
                      </a:r>
                    </a:p>
                  </a:txBody>
                  <a:tcPr marL="100018" marR="100018" marT="0" marB="0" anchor="ctr"/>
                </a:tc>
                <a:extLst>
                  <a:ext uri="{0D108BD9-81ED-4DB2-BD59-A6C34878D82A}">
                    <a16:rowId xmlns:a16="http://schemas.microsoft.com/office/drawing/2014/main" val="52195945"/>
                  </a:ext>
                </a:extLst>
              </a:tr>
              <a:tr h="35105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900" b="1" kern="1200" dirty="0">
                          <a:solidFill>
                            <a:schemeClr val="lt1"/>
                          </a:solidFill>
                          <a:effectLst/>
                          <a:latin typeface="+mn-lt"/>
                          <a:ea typeface="+mn-ea"/>
                          <a:cs typeface="+mn-cs"/>
                        </a:rPr>
                        <a:t>Accessory Structure Height (Max.)</a:t>
                      </a:r>
                    </a:p>
                    <a:p>
                      <a:pPr marL="0" marR="0" algn="just">
                        <a:spcBef>
                          <a:spcPts val="0"/>
                        </a:spcBef>
                        <a:spcAft>
                          <a:spcPts val="0"/>
                        </a:spcAft>
                      </a:pPr>
                      <a:endParaRPr lang="en-US" sz="9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25’ </a:t>
                      </a:r>
                    </a:p>
                  </a:txBody>
                  <a:tcPr marL="100018" marR="100018" marT="0" marB="0" anchor="ctr"/>
                </a:tc>
                <a:extLst>
                  <a:ext uri="{0D108BD9-81ED-4DB2-BD59-A6C34878D82A}">
                    <a16:rowId xmlns:a16="http://schemas.microsoft.com/office/drawing/2014/main" val="800214152"/>
                  </a:ext>
                </a:extLst>
              </a:tr>
              <a:tr h="356015">
                <a:tc>
                  <a:txBody>
                    <a:bodyPr/>
                    <a:lstStyle/>
                    <a:p>
                      <a:pPr marL="0" marR="0" algn="just">
                        <a:spcBef>
                          <a:spcPts val="0"/>
                        </a:spcBef>
                        <a:spcAft>
                          <a:spcPts val="0"/>
                        </a:spcAft>
                      </a:pPr>
                      <a:r>
                        <a:rPr lang="en-US" sz="900" b="1" kern="1200" dirty="0">
                          <a:solidFill>
                            <a:schemeClr val="lt1"/>
                          </a:solidFill>
                          <a:effectLst/>
                          <a:latin typeface="+mn-lt"/>
                          <a:ea typeface="+mn-ea"/>
                          <a:cs typeface="+mn-cs"/>
                        </a:rPr>
                        <a:t>ADU Size</a:t>
                      </a: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Min. 350 SF Max. 750 SF</a:t>
                      </a:r>
                    </a:p>
                  </a:txBody>
                  <a:tcPr marL="100018" marR="100018" marT="0" marB="0" anchor="ctr"/>
                </a:tc>
                <a:extLst>
                  <a:ext uri="{0D108BD9-81ED-4DB2-BD59-A6C34878D82A}">
                    <a16:rowId xmlns:a16="http://schemas.microsoft.com/office/drawing/2014/main" val="417881726"/>
                  </a:ext>
                </a:extLst>
              </a:tr>
              <a:tr h="356015">
                <a:tc>
                  <a:txBody>
                    <a:bodyPr/>
                    <a:lstStyle/>
                    <a:p>
                      <a:pPr marL="0" marR="0" algn="just">
                        <a:spcBef>
                          <a:spcPts val="0"/>
                        </a:spcBef>
                        <a:spcAft>
                          <a:spcPts val="0"/>
                        </a:spcAft>
                      </a:pPr>
                      <a:r>
                        <a:rPr lang="en-US" sz="900" b="1" kern="1200" dirty="0">
                          <a:solidFill>
                            <a:schemeClr val="lt1"/>
                          </a:solidFill>
                          <a:effectLst/>
                          <a:latin typeface="+mn-lt"/>
                          <a:ea typeface="+mn-ea"/>
                          <a:cs typeface="+mn-cs"/>
                        </a:rPr>
                        <a:t>Max. Rear Yard Accessory Coverage</a:t>
                      </a: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30%</a:t>
                      </a:r>
                    </a:p>
                  </a:txBody>
                  <a:tcPr marL="100018" marR="100018" marT="0" marB="0" anchor="ctr"/>
                </a:tc>
                <a:extLst>
                  <a:ext uri="{0D108BD9-81ED-4DB2-BD59-A6C34878D82A}">
                    <a16:rowId xmlns:a16="http://schemas.microsoft.com/office/drawing/2014/main" val="918423950"/>
                  </a:ext>
                </a:extLst>
              </a:tr>
              <a:tr h="356408">
                <a:tc>
                  <a:txBody>
                    <a:bodyPr/>
                    <a:lstStyle/>
                    <a:p>
                      <a:pPr marL="0" marR="0" algn="just">
                        <a:spcBef>
                          <a:spcPts val="0"/>
                        </a:spcBef>
                        <a:spcAft>
                          <a:spcPts val="0"/>
                        </a:spcAft>
                      </a:pPr>
                      <a:r>
                        <a:rPr lang="en-US" sz="900" b="1" kern="1200" dirty="0">
                          <a:solidFill>
                            <a:schemeClr val="lt1"/>
                          </a:solidFill>
                          <a:effectLst/>
                          <a:latin typeface="+mn-lt"/>
                          <a:ea typeface="+mn-ea"/>
                          <a:cs typeface="+mn-cs"/>
                        </a:rPr>
                        <a:t>Min. ADU Parking</a:t>
                      </a: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1 Off-street space</a:t>
                      </a:r>
                    </a:p>
                  </a:txBody>
                  <a:tcPr marL="100018" marR="100018" marT="0" marB="0" anchor="ctr"/>
                </a:tc>
                <a:extLst>
                  <a:ext uri="{0D108BD9-81ED-4DB2-BD59-A6C34878D82A}">
                    <a16:rowId xmlns:a16="http://schemas.microsoft.com/office/drawing/2014/main" val="1843302945"/>
                  </a:ext>
                </a:extLst>
              </a:tr>
              <a:tr h="351053">
                <a:tc>
                  <a:txBody>
                    <a:bodyPr/>
                    <a:lstStyle/>
                    <a:p>
                      <a:pPr marL="0" marR="0" algn="just">
                        <a:spcBef>
                          <a:spcPts val="0"/>
                        </a:spcBef>
                        <a:spcAft>
                          <a:spcPts val="0"/>
                        </a:spcAft>
                      </a:pPr>
                      <a:r>
                        <a:rPr lang="en-US" sz="900" b="1" kern="1200" dirty="0">
                          <a:solidFill>
                            <a:schemeClr val="lt1"/>
                          </a:solidFill>
                          <a:effectLst/>
                          <a:latin typeface="+mn-lt"/>
                          <a:ea typeface="+mn-ea"/>
                          <a:cs typeface="+mn-cs"/>
                        </a:rPr>
                        <a:t>Max. Driveway Width</a:t>
                      </a:r>
                    </a:p>
                  </a:txBody>
                  <a:tcPr marL="100018" marR="100018" marT="0" marB="0"/>
                </a:tc>
                <a:tc>
                  <a:txBody>
                    <a:bodyPr/>
                    <a:lstStyle/>
                    <a:p>
                      <a:pPr marL="0" marR="0" algn="ctr">
                        <a:spcBef>
                          <a:spcPts val="0"/>
                        </a:spcBef>
                        <a:spcAft>
                          <a:spcPts val="0"/>
                        </a:spcAft>
                      </a:pPr>
                      <a:r>
                        <a:rPr lang="en-US" sz="900" b="1" kern="1200" dirty="0">
                          <a:solidFill>
                            <a:schemeClr val="bg1"/>
                          </a:solidFill>
                          <a:effectLst/>
                          <a:latin typeface="+mn-lt"/>
                          <a:ea typeface="+mn-ea"/>
                          <a:cs typeface="+mn-cs"/>
                        </a:rPr>
                        <a:t>10’ With Single Car Garage</a:t>
                      </a:r>
                    </a:p>
                  </a:txBody>
                  <a:tcPr marL="100018" marR="100018" marT="0" marB="0" anchor="ctr"/>
                </a:tc>
                <a:extLst>
                  <a:ext uri="{0D108BD9-81ED-4DB2-BD59-A6C34878D82A}">
                    <a16:rowId xmlns:a16="http://schemas.microsoft.com/office/drawing/2014/main" val="3864821808"/>
                  </a:ext>
                </a:extLst>
              </a:tr>
            </a:tbl>
          </a:graphicData>
        </a:graphic>
      </p:graphicFrame>
      <p:pic>
        <p:nvPicPr>
          <p:cNvPr id="6" name="Picture 5" descr="Chart&#10;&#10;Description automatically generated">
            <a:extLst>
              <a:ext uri="{FF2B5EF4-FFF2-40B4-BE49-F238E27FC236}">
                <a16:creationId xmlns:a16="http://schemas.microsoft.com/office/drawing/2014/main" id="{C5FA6318-C245-E6E4-ADCD-5BC83943CC38}"/>
              </a:ext>
            </a:extLst>
          </p:cNvPr>
          <p:cNvPicPr>
            <a:picLocks noChangeAspect="1"/>
          </p:cNvPicPr>
          <p:nvPr/>
        </p:nvPicPr>
        <p:blipFill rotWithShape="1">
          <a:blip r:embed="rId3"/>
          <a:srcRect l="26192" t="4295" r="25581" b="5230"/>
          <a:stretch/>
        </p:blipFill>
        <p:spPr>
          <a:xfrm>
            <a:off x="5242562" y="2076555"/>
            <a:ext cx="3520083" cy="4576781"/>
          </a:xfrm>
          <a:prstGeom prst="rect">
            <a:avLst/>
          </a:prstGeom>
        </p:spPr>
      </p:pic>
      <p:sp>
        <p:nvSpPr>
          <p:cNvPr id="7" name="TextBox 6">
            <a:extLst>
              <a:ext uri="{FF2B5EF4-FFF2-40B4-BE49-F238E27FC236}">
                <a16:creationId xmlns:a16="http://schemas.microsoft.com/office/drawing/2014/main" id="{04556249-881A-75BF-F794-79DF12A1AD5B}"/>
              </a:ext>
            </a:extLst>
          </p:cNvPr>
          <p:cNvSpPr txBox="1"/>
          <p:nvPr/>
        </p:nvSpPr>
        <p:spPr>
          <a:xfrm>
            <a:off x="-1" y="585596"/>
            <a:ext cx="4572001"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Review of Ordinance</a:t>
            </a:r>
            <a:endParaRPr lang="en-US" sz="2400" b="1" dirty="0">
              <a:solidFill>
                <a:schemeClr val="bg1"/>
              </a:solidFill>
              <a:latin typeface="Helvetica Neue"/>
            </a:endParaRPr>
          </a:p>
        </p:txBody>
      </p:sp>
      <p:sp>
        <p:nvSpPr>
          <p:cNvPr id="9" name="TextBox 8">
            <a:extLst>
              <a:ext uri="{FF2B5EF4-FFF2-40B4-BE49-F238E27FC236}">
                <a16:creationId xmlns:a16="http://schemas.microsoft.com/office/drawing/2014/main" id="{637955B6-89C5-72E2-D9B2-F9046CCBE26D}"/>
              </a:ext>
            </a:extLst>
          </p:cNvPr>
          <p:cNvSpPr txBox="1"/>
          <p:nvPr/>
        </p:nvSpPr>
        <p:spPr>
          <a:xfrm>
            <a:off x="278129" y="1443336"/>
            <a:ext cx="4015740" cy="523220"/>
          </a:xfrm>
          <a:prstGeom prst="rect">
            <a:avLst/>
          </a:prstGeom>
          <a:noFill/>
        </p:spPr>
        <p:txBody>
          <a:bodyPr wrap="square">
            <a:spAutoFit/>
          </a:bodyPr>
          <a:lstStyle/>
          <a:p>
            <a:pPr>
              <a:spcBef>
                <a:spcPts val="200"/>
              </a:spcBef>
              <a:spcAft>
                <a:spcPts val="200"/>
              </a:spcAft>
            </a:pPr>
            <a:r>
              <a:rPr lang="en-US" sz="1400" b="1" dirty="0"/>
              <a:t>Example bulk chart per RA-60 standards and proposed ADU standards</a:t>
            </a:r>
            <a:endParaRPr lang="en-US" sz="14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TextBox 10">
            <a:extLst>
              <a:ext uri="{FF2B5EF4-FFF2-40B4-BE49-F238E27FC236}">
                <a16:creationId xmlns:a16="http://schemas.microsoft.com/office/drawing/2014/main" id="{B0D823CD-69F6-B828-CF57-4AAF0AE651F5}"/>
              </a:ext>
            </a:extLst>
          </p:cNvPr>
          <p:cNvSpPr txBox="1"/>
          <p:nvPr/>
        </p:nvSpPr>
        <p:spPr>
          <a:xfrm>
            <a:off x="5120642" y="1443336"/>
            <a:ext cx="3878578" cy="523220"/>
          </a:xfrm>
          <a:prstGeom prst="rect">
            <a:avLst/>
          </a:prstGeom>
          <a:noFill/>
        </p:spPr>
        <p:txBody>
          <a:bodyPr wrap="square">
            <a:spAutoFit/>
          </a:bodyPr>
          <a:lstStyle/>
          <a:p>
            <a:r>
              <a:rPr lang="en-US" sz="1400" b="1" dirty="0"/>
              <a:t>Existing lot with a single car garage converted to ADU in a compliant configuration </a:t>
            </a:r>
          </a:p>
        </p:txBody>
      </p:sp>
    </p:spTree>
    <p:extLst>
      <p:ext uri="{BB962C8B-B14F-4D97-AF65-F5344CB8AC3E}">
        <p14:creationId xmlns:p14="http://schemas.microsoft.com/office/powerpoint/2010/main" val="33608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Proposed Ordinance Content</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4572001"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Review of Ordinance</a:t>
            </a:r>
            <a:endParaRPr lang="en-US" sz="2400" b="1" dirty="0">
              <a:solidFill>
                <a:schemeClr val="bg1"/>
              </a:solidFill>
              <a:latin typeface="Helvetica Neue"/>
            </a:endParaRPr>
          </a:p>
        </p:txBody>
      </p:sp>
      <p:sp>
        <p:nvSpPr>
          <p:cNvPr id="3" name="TextBox 2">
            <a:extLst>
              <a:ext uri="{FF2B5EF4-FFF2-40B4-BE49-F238E27FC236}">
                <a16:creationId xmlns:a16="http://schemas.microsoft.com/office/drawing/2014/main" id="{5A6B8C0C-54A3-4669-918C-56F7F1F89272}"/>
              </a:ext>
            </a:extLst>
          </p:cNvPr>
          <p:cNvSpPr txBox="1"/>
          <p:nvPr/>
        </p:nvSpPr>
        <p:spPr>
          <a:xfrm>
            <a:off x="96788" y="1904850"/>
            <a:ext cx="6090834" cy="3816429"/>
          </a:xfrm>
          <a:prstGeom prst="rect">
            <a:avLst/>
          </a:prstGeom>
          <a:noFill/>
        </p:spPr>
        <p:txBody>
          <a:bodyPr wrap="square">
            <a:spAutoFit/>
          </a:bodyPr>
          <a:lstStyle/>
          <a:p>
            <a:r>
              <a:rPr lang="en-US" sz="1600" b="1" dirty="0">
                <a:latin typeface="Helvetica Neue" panose="02000503000000020004" pitchFamily="2" charset="0"/>
              </a:rPr>
              <a:t>Additional Ordinance sections are clarified and reconciled.</a:t>
            </a:r>
          </a:p>
          <a:p>
            <a:endParaRPr lang="en-US" sz="1600" b="1" dirty="0">
              <a:latin typeface="Helvetica Neue" panose="02000503000000020004" pitchFamily="2" charset="0"/>
            </a:endParaRPr>
          </a:p>
          <a:p>
            <a:r>
              <a:rPr lang="en-US" sz="1600" b="1" dirty="0">
                <a:latin typeface="Helvetica Neue" panose="02000503000000020004" pitchFamily="2" charset="0"/>
              </a:rPr>
              <a:t>This includes: </a:t>
            </a:r>
          </a:p>
          <a:p>
            <a:endParaRPr lang="en-US" dirty="0"/>
          </a:p>
          <a:p>
            <a:pPr marL="342900" indent="-342900">
              <a:buAutoNum type="alphaLcPeriod"/>
            </a:pPr>
            <a:r>
              <a:rPr lang="en-US" sz="1600" b="1" dirty="0">
                <a:latin typeface="Helvetica Neue" panose="02000503000000020004" pitchFamily="2" charset="0"/>
              </a:rPr>
              <a:t>Delineation between types of accessory structures (i.e. gazebo versus an ADU versus a garage, etc.)</a:t>
            </a:r>
          </a:p>
          <a:p>
            <a:pPr marL="342900" indent="-342900">
              <a:buAutoNum type="alphaLcPeriod"/>
            </a:pPr>
            <a:endParaRPr lang="en-US" sz="1600" b="1" dirty="0">
              <a:latin typeface="Helvetica Neue" panose="02000503000000020004" pitchFamily="2" charset="0"/>
            </a:endParaRPr>
          </a:p>
          <a:p>
            <a:pPr marL="342900" indent="-342900">
              <a:buAutoNum type="alphaLcPeriod"/>
            </a:pPr>
            <a:endParaRPr lang="en-US" sz="1600" b="1" dirty="0">
              <a:latin typeface="Helvetica Neue" panose="02000503000000020004" pitchFamily="2" charset="0"/>
            </a:endParaRPr>
          </a:p>
          <a:p>
            <a:pPr marL="342900" indent="-342900">
              <a:buAutoNum type="alphaLcPeriod"/>
            </a:pPr>
            <a:r>
              <a:rPr lang="en-US" sz="1600" b="1" dirty="0">
                <a:latin typeface="Helvetica Neue" panose="02000503000000020004" pitchFamily="2" charset="0"/>
              </a:rPr>
              <a:t>Definition between long term- versus short term- rentals (i.e. ADUs are not for Airbnb's) </a:t>
            </a:r>
          </a:p>
          <a:p>
            <a:pPr marL="342900" indent="-342900">
              <a:buAutoNum type="alphaLcPeriod"/>
            </a:pPr>
            <a:endParaRPr lang="en-US" sz="1600" b="1" dirty="0">
              <a:latin typeface="Helvetica Neue" panose="02000503000000020004" pitchFamily="2" charset="0"/>
            </a:endParaRPr>
          </a:p>
          <a:p>
            <a:pPr marL="342900" indent="-342900">
              <a:buAutoNum type="alphaLcPeriod"/>
            </a:pPr>
            <a:endParaRPr lang="en-US" sz="1600" b="1" dirty="0">
              <a:latin typeface="Helvetica Neue" panose="02000503000000020004" pitchFamily="2" charset="0"/>
            </a:endParaRPr>
          </a:p>
          <a:p>
            <a:pPr marL="342900" indent="-342900">
              <a:buAutoNum type="alphaLcPeriod"/>
            </a:pPr>
            <a:r>
              <a:rPr lang="en-US" sz="1600" b="1" dirty="0">
                <a:latin typeface="Helvetica Neue" panose="02000503000000020004" pitchFamily="2" charset="0"/>
              </a:rPr>
              <a:t>Updates to other parts of the code (i.e. home-based businesses) for consistency with the new accessory use requirements discussed herein</a:t>
            </a:r>
          </a:p>
        </p:txBody>
      </p:sp>
      <p:sp>
        <p:nvSpPr>
          <p:cNvPr id="2" name="TextBox 1">
            <a:extLst>
              <a:ext uri="{FF2B5EF4-FFF2-40B4-BE49-F238E27FC236}">
                <a16:creationId xmlns:a16="http://schemas.microsoft.com/office/drawing/2014/main" id="{6FAA32D9-3697-EEFC-4354-6D2402498D64}"/>
              </a:ext>
            </a:extLst>
          </p:cNvPr>
          <p:cNvSpPr txBox="1"/>
          <p:nvPr/>
        </p:nvSpPr>
        <p:spPr>
          <a:xfrm>
            <a:off x="-2" y="585596"/>
            <a:ext cx="689145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Review of Proposed Ordinance</a:t>
            </a:r>
            <a:endParaRPr lang="en-US" sz="2400" b="1" dirty="0">
              <a:solidFill>
                <a:schemeClr val="bg1"/>
              </a:solidFill>
              <a:latin typeface="Helvetica Neue"/>
            </a:endParaRPr>
          </a:p>
        </p:txBody>
      </p:sp>
    </p:spTree>
    <p:extLst>
      <p:ext uri="{BB962C8B-B14F-4D97-AF65-F5344CB8AC3E}">
        <p14:creationId xmlns:p14="http://schemas.microsoft.com/office/powerpoint/2010/main" val="353716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Proposed Ordinance Content</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4572001"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Review of Ordinance</a:t>
            </a:r>
            <a:endParaRPr lang="en-US" sz="2400" b="1" dirty="0">
              <a:solidFill>
                <a:schemeClr val="bg1"/>
              </a:solidFill>
              <a:latin typeface="Helvetica Neue"/>
            </a:endParaRPr>
          </a:p>
        </p:txBody>
      </p:sp>
      <p:sp>
        <p:nvSpPr>
          <p:cNvPr id="5" name="TextBox 4">
            <a:extLst>
              <a:ext uri="{FF2B5EF4-FFF2-40B4-BE49-F238E27FC236}">
                <a16:creationId xmlns:a16="http://schemas.microsoft.com/office/drawing/2014/main" id="{F6E83542-DA94-792A-ABA3-789E0FE05AA2}"/>
              </a:ext>
            </a:extLst>
          </p:cNvPr>
          <p:cNvSpPr txBox="1"/>
          <p:nvPr/>
        </p:nvSpPr>
        <p:spPr>
          <a:xfrm>
            <a:off x="96788" y="1863148"/>
            <a:ext cx="4572000" cy="2800767"/>
          </a:xfrm>
          <a:prstGeom prst="rect">
            <a:avLst/>
          </a:prstGeom>
          <a:noFill/>
        </p:spPr>
        <p:txBody>
          <a:bodyPr wrap="square">
            <a:spAutoFit/>
          </a:bodyPr>
          <a:lstStyle/>
          <a:p>
            <a:r>
              <a:rPr lang="en-US" sz="1600" b="1" dirty="0">
                <a:latin typeface="Helvetica Neue" panose="02000503000000020004" pitchFamily="2" charset="0"/>
              </a:rPr>
              <a:t>Procedure:</a:t>
            </a:r>
          </a:p>
          <a:p>
            <a:r>
              <a:rPr lang="en-US" sz="1600" b="1" dirty="0">
                <a:latin typeface="Helvetica Neue" panose="02000503000000020004" pitchFamily="2" charset="0"/>
              </a:rPr>
              <a:t> </a:t>
            </a:r>
          </a:p>
          <a:p>
            <a:pPr marL="342900" indent="-342900">
              <a:buAutoNum type="alphaLcPeriod"/>
            </a:pPr>
            <a:r>
              <a:rPr lang="en-US" sz="1600" b="1" dirty="0">
                <a:latin typeface="Helvetica Neue" panose="02000503000000020004" pitchFamily="2" charset="0"/>
              </a:rPr>
              <a:t>Applicants who comply with the requirements of the ordinance can seek permits through the zoning and building office.</a:t>
            </a:r>
          </a:p>
          <a:p>
            <a:pPr marL="342900" indent="-342900">
              <a:buAutoNum type="alphaLcPeriod"/>
            </a:pPr>
            <a:endParaRPr lang="en-US" sz="1600" b="1" dirty="0">
              <a:latin typeface="Helvetica Neue" panose="02000503000000020004" pitchFamily="2" charset="0"/>
            </a:endParaRPr>
          </a:p>
          <a:p>
            <a:pPr marL="342900" indent="-342900">
              <a:buAutoNum type="alphaLcPeriod"/>
            </a:pPr>
            <a:r>
              <a:rPr lang="en-US" sz="1600" b="1" dirty="0">
                <a:latin typeface="Helvetica Neue" panose="02000503000000020004" pitchFamily="2" charset="0"/>
              </a:rPr>
              <a:t>Applicants who don’t comply with the requirements of the ordinance will require bulk and/or use variance approval from the Zoning Board. </a:t>
            </a:r>
          </a:p>
        </p:txBody>
      </p:sp>
      <p:sp>
        <p:nvSpPr>
          <p:cNvPr id="2" name="TextBox 1">
            <a:extLst>
              <a:ext uri="{FF2B5EF4-FFF2-40B4-BE49-F238E27FC236}">
                <a16:creationId xmlns:a16="http://schemas.microsoft.com/office/drawing/2014/main" id="{E62680ED-58FF-71CA-F270-A9B60B3B81A0}"/>
              </a:ext>
            </a:extLst>
          </p:cNvPr>
          <p:cNvSpPr txBox="1"/>
          <p:nvPr/>
        </p:nvSpPr>
        <p:spPr>
          <a:xfrm>
            <a:off x="-2" y="585596"/>
            <a:ext cx="689145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Review of Proposed Ordinance</a:t>
            </a:r>
            <a:endParaRPr lang="en-US" sz="2400" b="1" dirty="0">
              <a:solidFill>
                <a:schemeClr val="bg1"/>
              </a:solidFill>
              <a:latin typeface="Helvetica Neue"/>
            </a:endParaRPr>
          </a:p>
        </p:txBody>
      </p:sp>
    </p:spTree>
    <p:extLst>
      <p:ext uri="{BB962C8B-B14F-4D97-AF65-F5344CB8AC3E}">
        <p14:creationId xmlns:p14="http://schemas.microsoft.com/office/powerpoint/2010/main" val="3013903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B3C7C-78BB-364F-A18E-A66FBB990219}"/>
              </a:ext>
            </a:extLst>
          </p:cNvPr>
          <p:cNvSpPr txBox="1"/>
          <p:nvPr/>
        </p:nvSpPr>
        <p:spPr>
          <a:xfrm>
            <a:off x="-2" y="585596"/>
            <a:ext cx="5850611"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Frequently Asked Questions </a:t>
            </a:r>
            <a:endParaRPr lang="en-US" sz="2400" b="1" dirty="0">
              <a:solidFill>
                <a:schemeClr val="bg1"/>
              </a:solidFill>
              <a:latin typeface="Helvetica Neue"/>
            </a:endParaRPr>
          </a:p>
        </p:txBody>
      </p:sp>
      <p:sp>
        <p:nvSpPr>
          <p:cNvPr id="5" name="TextBox 4">
            <a:extLst>
              <a:ext uri="{FF2B5EF4-FFF2-40B4-BE49-F238E27FC236}">
                <a16:creationId xmlns:a16="http://schemas.microsoft.com/office/drawing/2014/main" id="{63195D4A-1488-EB85-1764-45A03C816387}"/>
              </a:ext>
            </a:extLst>
          </p:cNvPr>
          <p:cNvSpPr txBox="1"/>
          <p:nvPr/>
        </p:nvSpPr>
        <p:spPr>
          <a:xfrm>
            <a:off x="38746" y="973203"/>
            <a:ext cx="4533254" cy="6186309"/>
          </a:xfrm>
          <a:prstGeom prst="rect">
            <a:avLst/>
          </a:prstGeom>
          <a:noFill/>
        </p:spPr>
        <p:txBody>
          <a:bodyPr wrap="square" rtlCol="0">
            <a:spAutoFit/>
          </a:bodyPr>
          <a:lstStyle/>
          <a:p>
            <a:pPr marL="285750" indent="-285750">
              <a:buFontTx/>
              <a:buChar char="-"/>
            </a:pPr>
            <a:endParaRPr lang="en-US" dirty="0"/>
          </a:p>
          <a:p>
            <a:pPr marL="285750" indent="-285750">
              <a:buFontTx/>
              <a:buChar char="-"/>
            </a:pPr>
            <a:endParaRPr lang="en-US" dirty="0"/>
          </a:p>
          <a:p>
            <a:r>
              <a:rPr lang="en-US" i="1" dirty="0"/>
              <a:t>Question: Will converting basements into ADUs be allowed?</a:t>
            </a:r>
          </a:p>
          <a:p>
            <a:pPr marL="285750" indent="-285750">
              <a:buFontTx/>
              <a:buChar char="-"/>
            </a:pPr>
            <a:endParaRPr lang="en-US" dirty="0"/>
          </a:p>
          <a:p>
            <a:r>
              <a:rPr lang="en-US" dirty="0"/>
              <a:t>Answer: No, after careful review, it was determined that basements will not provide the necessary quality of living and environment that is intended to be associated with an ADU.</a:t>
            </a:r>
          </a:p>
          <a:p>
            <a:pPr marL="285750" indent="-285750">
              <a:buFontTx/>
              <a:buChar char="-"/>
            </a:pPr>
            <a:endParaRPr lang="en-US" dirty="0"/>
          </a:p>
          <a:p>
            <a:r>
              <a:rPr lang="en-US" i="1" dirty="0"/>
              <a:t>Question: Why is there an off-street parking requirement for ADUs?</a:t>
            </a:r>
          </a:p>
          <a:p>
            <a:pPr marL="285750" indent="-285750">
              <a:buFontTx/>
              <a:buChar char="-"/>
            </a:pPr>
            <a:endParaRPr lang="en-US" i="1" dirty="0"/>
          </a:p>
          <a:p>
            <a:r>
              <a:rPr lang="en-US" dirty="0"/>
              <a:t>Answer: The off-street parking requirement will help ensure that ADUs will only be built on lots that are suitable and can comfortably accommodate the additional dwelling while not overburdening on-street parking. </a:t>
            </a:r>
          </a:p>
          <a:p>
            <a:pPr marL="285750" indent="-285750">
              <a:buFontTx/>
              <a:buChar char="-"/>
            </a:pPr>
            <a:endParaRPr lang="en-US" dirty="0"/>
          </a:p>
          <a:p>
            <a:pPr marL="285750" indent="-285750">
              <a:buFontTx/>
              <a:buChar char="-"/>
            </a:pPr>
            <a:endParaRPr lang="en-US" dirty="0"/>
          </a:p>
          <a:p>
            <a:pPr marL="285750" indent="-285750">
              <a:buFontTx/>
              <a:buChar char="-"/>
            </a:pPr>
            <a:endParaRPr lang="en-US" dirty="0"/>
          </a:p>
        </p:txBody>
      </p:sp>
      <p:sp>
        <p:nvSpPr>
          <p:cNvPr id="3" name="TextBox 2">
            <a:extLst>
              <a:ext uri="{FF2B5EF4-FFF2-40B4-BE49-F238E27FC236}">
                <a16:creationId xmlns:a16="http://schemas.microsoft.com/office/drawing/2014/main" id="{94153D85-5A9D-49C5-C24C-87584DC6BEFA}"/>
              </a:ext>
            </a:extLst>
          </p:cNvPr>
          <p:cNvSpPr txBox="1"/>
          <p:nvPr/>
        </p:nvSpPr>
        <p:spPr>
          <a:xfrm>
            <a:off x="4693444" y="1482040"/>
            <a:ext cx="4576762" cy="1754326"/>
          </a:xfrm>
          <a:prstGeom prst="rect">
            <a:avLst/>
          </a:prstGeom>
          <a:noFill/>
        </p:spPr>
        <p:txBody>
          <a:bodyPr wrap="square">
            <a:spAutoFit/>
          </a:bodyPr>
          <a:lstStyle/>
          <a:p>
            <a:r>
              <a:rPr lang="en-US" i="1" dirty="0"/>
              <a:t>Question: Will ADUs be permitted within all zones in the Village? </a:t>
            </a:r>
          </a:p>
          <a:p>
            <a:pPr marL="285750" indent="-285750">
              <a:buFontTx/>
              <a:buChar char="-"/>
            </a:pPr>
            <a:endParaRPr lang="en-US" dirty="0"/>
          </a:p>
          <a:p>
            <a:r>
              <a:rPr lang="en-US" dirty="0"/>
              <a:t>Answer: No, they will only be permitted in the single- and two-family districts in sites that contain a single- or two-family dwelling. </a:t>
            </a:r>
          </a:p>
        </p:txBody>
      </p:sp>
      <p:sp>
        <p:nvSpPr>
          <p:cNvPr id="8" name="TextBox 7">
            <a:extLst>
              <a:ext uri="{FF2B5EF4-FFF2-40B4-BE49-F238E27FC236}">
                <a16:creationId xmlns:a16="http://schemas.microsoft.com/office/drawing/2014/main" id="{9DCFA072-623B-EA35-C3F6-0196464A91F0}"/>
              </a:ext>
            </a:extLst>
          </p:cNvPr>
          <p:cNvSpPr txBox="1"/>
          <p:nvPr/>
        </p:nvSpPr>
        <p:spPr>
          <a:xfrm>
            <a:off x="4654698" y="4063134"/>
            <a:ext cx="4450556" cy="1754326"/>
          </a:xfrm>
          <a:prstGeom prst="rect">
            <a:avLst/>
          </a:prstGeom>
          <a:noFill/>
        </p:spPr>
        <p:txBody>
          <a:bodyPr wrap="square">
            <a:spAutoFit/>
          </a:bodyPr>
          <a:lstStyle/>
          <a:p>
            <a:r>
              <a:rPr lang="en-US" i="1" dirty="0"/>
              <a:t>Question: Will an ADU on a lot increase property taxes?</a:t>
            </a:r>
          </a:p>
          <a:p>
            <a:endParaRPr lang="en-US" dirty="0"/>
          </a:p>
          <a:p>
            <a:r>
              <a:rPr lang="en-US" dirty="0"/>
              <a:t>Answer: Yes, ADUs have the potential to raise property taxes. The extent of which will vary on the type and scope of improvements. </a:t>
            </a:r>
          </a:p>
        </p:txBody>
      </p:sp>
    </p:spTree>
    <p:extLst>
      <p:ext uri="{BB962C8B-B14F-4D97-AF65-F5344CB8AC3E}">
        <p14:creationId xmlns:p14="http://schemas.microsoft.com/office/powerpoint/2010/main" val="1617073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B3C7C-78BB-364F-A18E-A66FBB990219}"/>
              </a:ext>
            </a:extLst>
          </p:cNvPr>
          <p:cNvSpPr txBox="1"/>
          <p:nvPr/>
        </p:nvSpPr>
        <p:spPr>
          <a:xfrm>
            <a:off x="-2" y="585596"/>
            <a:ext cx="5850611"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Frequently Asked Questions </a:t>
            </a:r>
            <a:endParaRPr lang="en-US" sz="2400" b="1" dirty="0">
              <a:solidFill>
                <a:schemeClr val="bg1"/>
              </a:solidFill>
              <a:latin typeface="Helvetica Neue"/>
            </a:endParaRPr>
          </a:p>
        </p:txBody>
      </p:sp>
      <p:sp>
        <p:nvSpPr>
          <p:cNvPr id="9" name="TextBox 8">
            <a:extLst>
              <a:ext uri="{FF2B5EF4-FFF2-40B4-BE49-F238E27FC236}">
                <a16:creationId xmlns:a16="http://schemas.microsoft.com/office/drawing/2014/main" id="{00F47E8E-A006-99C4-0895-18843B22586A}"/>
              </a:ext>
            </a:extLst>
          </p:cNvPr>
          <p:cNvSpPr txBox="1"/>
          <p:nvPr/>
        </p:nvSpPr>
        <p:spPr>
          <a:xfrm>
            <a:off x="4693444" y="2274838"/>
            <a:ext cx="4450556" cy="2308324"/>
          </a:xfrm>
          <a:prstGeom prst="rect">
            <a:avLst/>
          </a:prstGeom>
          <a:noFill/>
        </p:spPr>
        <p:txBody>
          <a:bodyPr wrap="square">
            <a:spAutoFit/>
          </a:bodyPr>
          <a:lstStyle/>
          <a:p>
            <a:r>
              <a:rPr lang="en-US" i="1" dirty="0"/>
              <a:t>Question: Can ADUs be used as Airbnb's ?</a:t>
            </a:r>
          </a:p>
          <a:p>
            <a:endParaRPr lang="en-US" dirty="0"/>
          </a:p>
          <a:p>
            <a:r>
              <a:rPr lang="en-US" dirty="0"/>
              <a:t>Answer: No, that is not permitted. The intent of the Ordinance is to provide for additional longer-term housing in the Village. Therefore, the definition for an ADU specifies an occupancy time of 90 days or greater. </a:t>
            </a:r>
          </a:p>
          <a:p>
            <a:endParaRPr lang="en-US" dirty="0"/>
          </a:p>
        </p:txBody>
      </p:sp>
      <p:sp>
        <p:nvSpPr>
          <p:cNvPr id="2" name="TextBox 1">
            <a:extLst>
              <a:ext uri="{FF2B5EF4-FFF2-40B4-BE49-F238E27FC236}">
                <a16:creationId xmlns:a16="http://schemas.microsoft.com/office/drawing/2014/main" id="{392126B5-6738-E474-6DF7-B9517BCD860B}"/>
              </a:ext>
            </a:extLst>
          </p:cNvPr>
          <p:cNvSpPr txBox="1"/>
          <p:nvPr/>
        </p:nvSpPr>
        <p:spPr>
          <a:xfrm>
            <a:off x="68715" y="1326360"/>
            <a:ext cx="4450556" cy="1754326"/>
          </a:xfrm>
          <a:prstGeom prst="rect">
            <a:avLst/>
          </a:prstGeom>
          <a:noFill/>
        </p:spPr>
        <p:txBody>
          <a:bodyPr wrap="square">
            <a:spAutoFit/>
          </a:bodyPr>
          <a:lstStyle/>
          <a:p>
            <a:r>
              <a:rPr lang="en-US" i="1" dirty="0"/>
              <a:t>Question: Can there be more than 1 ADU on a lot? </a:t>
            </a:r>
          </a:p>
          <a:p>
            <a:endParaRPr lang="en-US" dirty="0"/>
          </a:p>
          <a:p>
            <a:r>
              <a:rPr lang="en-US" dirty="0"/>
              <a:t>Answer: No, there is a maximum of 1 ADU per lot. </a:t>
            </a:r>
          </a:p>
          <a:p>
            <a:endParaRPr lang="en-US" dirty="0"/>
          </a:p>
        </p:txBody>
      </p:sp>
      <p:sp>
        <p:nvSpPr>
          <p:cNvPr id="6" name="TextBox 5">
            <a:extLst>
              <a:ext uri="{FF2B5EF4-FFF2-40B4-BE49-F238E27FC236}">
                <a16:creationId xmlns:a16="http://schemas.microsoft.com/office/drawing/2014/main" id="{4D066EA9-075F-FC74-F426-3FE766245CEC}"/>
              </a:ext>
            </a:extLst>
          </p:cNvPr>
          <p:cNvSpPr txBox="1"/>
          <p:nvPr/>
        </p:nvSpPr>
        <p:spPr>
          <a:xfrm>
            <a:off x="68715" y="3133083"/>
            <a:ext cx="4921295" cy="3139321"/>
          </a:xfrm>
          <a:prstGeom prst="rect">
            <a:avLst/>
          </a:prstGeom>
          <a:noFill/>
        </p:spPr>
        <p:txBody>
          <a:bodyPr wrap="square">
            <a:spAutoFit/>
          </a:bodyPr>
          <a:lstStyle/>
          <a:p>
            <a:r>
              <a:rPr lang="en-US" i="1" dirty="0"/>
              <a:t>Question: Why does the proposed ordinance appear very restrictive and how practical is it for an ADU to get developed?  </a:t>
            </a:r>
          </a:p>
          <a:p>
            <a:endParaRPr lang="en-US" dirty="0"/>
          </a:p>
          <a:p>
            <a:r>
              <a:rPr lang="en-US" dirty="0"/>
              <a:t>Answer: The intent is to permit the development of ADUs on sites most appropriate to accommodate them (i.e. sufficient size, has off-street parking, etc.) The Village will continually monitor the development of ADUs to identify whether modifications or updates to these standards are necessary. </a:t>
            </a:r>
          </a:p>
        </p:txBody>
      </p:sp>
    </p:spTree>
    <p:extLst>
      <p:ext uri="{BB962C8B-B14F-4D97-AF65-F5344CB8AC3E}">
        <p14:creationId xmlns:p14="http://schemas.microsoft.com/office/powerpoint/2010/main" val="4002890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3385C7-C8E0-F8D4-01A8-8B72A753789E}"/>
              </a:ext>
            </a:extLst>
          </p:cNvPr>
          <p:cNvSpPr txBox="1"/>
          <p:nvPr/>
        </p:nvSpPr>
        <p:spPr>
          <a:xfrm>
            <a:off x="1997738" y="1652903"/>
            <a:ext cx="5148523" cy="2308324"/>
          </a:xfrm>
          <a:prstGeom prst="rect">
            <a:avLst/>
          </a:prstGeom>
          <a:noFill/>
        </p:spPr>
        <p:txBody>
          <a:bodyPr wrap="square">
            <a:spAutoFit/>
          </a:bodyPr>
          <a:lstStyle/>
          <a:p>
            <a:pPr algn="ctr" rtl="0" fontAlgn="base"/>
            <a:r>
              <a:rPr lang="en-US" sz="4800" b="1" dirty="0">
                <a:latin typeface="Helvetica Neue" panose="02000503000000020004" pitchFamily="2" charset="0"/>
              </a:rPr>
              <a:t>Thank You!</a:t>
            </a:r>
          </a:p>
          <a:p>
            <a:pPr algn="ctr" rtl="0" fontAlgn="base"/>
            <a:endParaRPr lang="en-US" sz="4800" b="1" i="0" dirty="0">
              <a:effectLst/>
              <a:latin typeface="Helvetica Neue" panose="02000503000000020004" pitchFamily="2" charset="0"/>
            </a:endParaRPr>
          </a:p>
          <a:p>
            <a:pPr algn="ctr" rtl="0" fontAlgn="base"/>
            <a:r>
              <a:rPr lang="en-US" sz="4800" b="1" dirty="0">
                <a:latin typeface="Helvetica Neue" panose="02000503000000020004" pitchFamily="2" charset="0"/>
              </a:rPr>
              <a:t>Questions?</a:t>
            </a:r>
            <a:endParaRPr lang="en-US" sz="5400" b="0" i="0" dirty="0">
              <a:effectLst/>
              <a:latin typeface="Century Gothic" panose="020B0502020202020204" pitchFamily="34" charset="0"/>
            </a:endParaRPr>
          </a:p>
        </p:txBody>
      </p:sp>
    </p:spTree>
    <p:extLst>
      <p:ext uri="{BB962C8B-B14F-4D97-AF65-F5344CB8AC3E}">
        <p14:creationId xmlns:p14="http://schemas.microsoft.com/office/powerpoint/2010/main" val="325283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2759730"/>
          </a:xfrm>
          <a:prstGeom prst="rect">
            <a:avLst/>
          </a:prstGeom>
          <a:noFill/>
        </p:spPr>
        <p:txBody>
          <a:bodyPr wrap="square" rtlCol="0">
            <a:spAutoFit/>
          </a:bodyPr>
          <a:lstStyle/>
          <a:p>
            <a:pPr marL="457200" indent="-457200">
              <a:spcBef>
                <a:spcPts val="200"/>
              </a:spcBef>
              <a:spcAft>
                <a:spcPts val="200"/>
              </a:spcAft>
              <a:buFont typeface="+mj-lt"/>
              <a:buAutoNum type="arabicPeriod"/>
            </a:pPr>
            <a:r>
              <a:rPr lang="en-US" sz="3200" b="1" dirty="0">
                <a:latin typeface="Helvetica Neue" panose="02000503000000020004" pitchFamily="2" charset="0"/>
                <a:ea typeface="Helvetica Neue" panose="02000503000000020004" pitchFamily="2" charset="0"/>
                <a:cs typeface="Helvetica Neue" panose="02000503000000020004" pitchFamily="2" charset="0"/>
              </a:rPr>
              <a:t>Context</a:t>
            </a:r>
          </a:p>
          <a:p>
            <a:pPr marL="457200" indent="-457200">
              <a:spcBef>
                <a:spcPts val="200"/>
              </a:spcBef>
              <a:spcAft>
                <a:spcPts val="200"/>
              </a:spcAft>
              <a:buFont typeface="+mj-lt"/>
              <a:buAutoNum type="arabicPeriod"/>
            </a:pPr>
            <a:endParaRPr lang="en-US" sz="3200" b="1"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200"/>
              </a:spcBef>
              <a:spcAft>
                <a:spcPts val="200"/>
              </a:spcAft>
              <a:buFont typeface="+mj-lt"/>
              <a:buAutoNum type="arabicPeriod"/>
            </a:pPr>
            <a:r>
              <a:rPr lang="en-US" sz="3200" b="1" dirty="0">
                <a:latin typeface="Helvetica Neue" panose="02000503000000020004" pitchFamily="2" charset="0"/>
                <a:ea typeface="Helvetica Neue" panose="02000503000000020004" pitchFamily="2" charset="0"/>
                <a:cs typeface="Helvetica Neue" panose="02000503000000020004" pitchFamily="2" charset="0"/>
              </a:rPr>
              <a:t>Review of Proposed Ordinance</a:t>
            </a:r>
          </a:p>
          <a:p>
            <a:pPr marL="457200" indent="-457200">
              <a:spcBef>
                <a:spcPts val="200"/>
              </a:spcBef>
              <a:spcAft>
                <a:spcPts val="200"/>
              </a:spcAft>
              <a:buFont typeface="+mj-lt"/>
              <a:buAutoNum type="arabicPeriod"/>
            </a:pPr>
            <a:endParaRPr lang="en-US" sz="3200" b="1"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200"/>
              </a:spcBef>
              <a:spcAft>
                <a:spcPts val="200"/>
              </a:spcAft>
              <a:buFont typeface="+mj-lt"/>
              <a:buAutoNum type="arabicPeriod"/>
            </a:pPr>
            <a:r>
              <a:rPr lang="en-US" sz="3200" b="1" dirty="0">
                <a:latin typeface="Helvetica Neue" panose="02000503000000020004" pitchFamily="2" charset="0"/>
                <a:ea typeface="Helvetica Neue" panose="02000503000000020004" pitchFamily="2" charset="0"/>
                <a:cs typeface="Helvetica Neue" panose="02000503000000020004" pitchFamily="2" charset="0"/>
              </a:rPr>
              <a:t>Frequently Asked Questions</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Agenda</a:t>
            </a:r>
            <a:endParaRPr lang="en-US" sz="2400" b="1" dirty="0">
              <a:solidFill>
                <a:schemeClr val="bg1"/>
              </a:solidFill>
              <a:latin typeface="Helvetica Neue"/>
            </a:endParaRPr>
          </a:p>
        </p:txBody>
      </p:sp>
    </p:spTree>
    <p:extLst>
      <p:ext uri="{BB962C8B-B14F-4D97-AF65-F5344CB8AC3E}">
        <p14:creationId xmlns:p14="http://schemas.microsoft.com/office/powerpoint/2010/main" val="50126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B3C7C-78BB-364F-A18E-A66FBB990219}"/>
              </a:ext>
            </a:extLst>
          </p:cNvPr>
          <p:cNvSpPr txBox="1"/>
          <p:nvPr/>
        </p:nvSpPr>
        <p:spPr>
          <a:xfrm>
            <a:off x="-1" y="585596"/>
            <a:ext cx="8474928"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Pros + Cons of Accessory Dwelling Units </a:t>
            </a:r>
            <a:endParaRPr lang="en-US" sz="2400" b="1" dirty="0">
              <a:solidFill>
                <a:schemeClr val="bg1"/>
              </a:solidFill>
              <a:latin typeface="Helvetica Neue"/>
            </a:endParaRPr>
          </a:p>
        </p:txBody>
      </p:sp>
      <p:sp>
        <p:nvSpPr>
          <p:cNvPr id="2" name="TextBox 1">
            <a:extLst>
              <a:ext uri="{FF2B5EF4-FFF2-40B4-BE49-F238E27FC236}">
                <a16:creationId xmlns:a16="http://schemas.microsoft.com/office/drawing/2014/main" id="{3AC2523C-394A-71C7-0F04-56A989F68728}"/>
              </a:ext>
            </a:extLst>
          </p:cNvPr>
          <p:cNvSpPr txBox="1"/>
          <p:nvPr/>
        </p:nvSpPr>
        <p:spPr>
          <a:xfrm>
            <a:off x="-1" y="1379479"/>
            <a:ext cx="4438182" cy="4914166"/>
          </a:xfrm>
          <a:prstGeom prst="rect">
            <a:avLst/>
          </a:prstGeom>
          <a:noFill/>
        </p:spPr>
        <p:txBody>
          <a:bodyPr wrap="square" rtlCol="0">
            <a:spAutoFit/>
          </a:bodyPr>
          <a:lstStyle/>
          <a:p>
            <a:pPr algn="ct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Pros:</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Consistent with Master Plan; received broad community support during Master Plan process</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Helps diversify the housing stock and provide a range of housing options</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Creates housing opportunities for community seniors to remain in their home or reside in an ADU</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Creates access to housing for broader socioeconomic groups </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Repurpose existing accessory structures for more usable space</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Increased property value and/or income for property owner </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Increased tax revenue for Village</a:t>
            </a:r>
          </a:p>
        </p:txBody>
      </p:sp>
      <p:sp>
        <p:nvSpPr>
          <p:cNvPr id="3" name="TextBox 2">
            <a:extLst>
              <a:ext uri="{FF2B5EF4-FFF2-40B4-BE49-F238E27FC236}">
                <a16:creationId xmlns:a16="http://schemas.microsoft.com/office/drawing/2014/main" id="{CA0863C2-2264-2013-3E3E-47F92EBFABD5}"/>
              </a:ext>
            </a:extLst>
          </p:cNvPr>
          <p:cNvSpPr txBox="1"/>
          <p:nvPr/>
        </p:nvSpPr>
        <p:spPr>
          <a:xfrm>
            <a:off x="4773887" y="1418603"/>
            <a:ext cx="4438182" cy="2595582"/>
          </a:xfrm>
          <a:prstGeom prst="rect">
            <a:avLst/>
          </a:prstGeom>
          <a:noFill/>
        </p:spPr>
        <p:txBody>
          <a:bodyPr wrap="square" rtlCol="0">
            <a:spAutoFit/>
          </a:bodyPr>
          <a:lstStyle/>
          <a:p>
            <a:pPr algn="ct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Cons:</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Increased property tax</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Cost of construction and utilities </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Requires maintenance</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Loss of storage space</a:t>
            </a:r>
          </a:p>
          <a:p>
            <a:pPr marL="342900" indent="-342900">
              <a:spcBef>
                <a:spcPts val="200"/>
              </a:spcBef>
              <a:spcAft>
                <a:spcPts val="200"/>
              </a:spcAft>
              <a:buFont typeface="+mj-lt"/>
              <a:buAutoNum type="arabicPeriod"/>
            </a:pPr>
            <a:r>
              <a:rPr lang="en-US" dirty="0">
                <a:latin typeface="Helvetica Neue" panose="02000503000000020004" pitchFamily="2" charset="0"/>
                <a:ea typeface="Helvetica Neue" panose="02000503000000020004" pitchFamily="2" charset="0"/>
                <a:cs typeface="Helvetica Neue" panose="02000503000000020004" pitchFamily="2" charset="0"/>
              </a:rPr>
              <a:t>Possible disruption of privacy of primary dwelling occupant and/or neighbors</a:t>
            </a:r>
          </a:p>
        </p:txBody>
      </p:sp>
      <p:cxnSp>
        <p:nvCxnSpPr>
          <p:cNvPr id="6" name="Straight Connector 5">
            <a:extLst>
              <a:ext uri="{FF2B5EF4-FFF2-40B4-BE49-F238E27FC236}">
                <a16:creationId xmlns:a16="http://schemas.microsoft.com/office/drawing/2014/main" id="{6D5191DF-CA53-07CD-CCEE-AE97C1DAB9FA}"/>
              </a:ext>
            </a:extLst>
          </p:cNvPr>
          <p:cNvCxnSpPr/>
          <p:nvPr/>
        </p:nvCxnSpPr>
        <p:spPr>
          <a:xfrm>
            <a:off x="4572003" y="1170371"/>
            <a:ext cx="0" cy="56876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84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What is an ADU?</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sp>
        <p:nvSpPr>
          <p:cNvPr id="2" name="TextBox 1">
            <a:extLst>
              <a:ext uri="{FF2B5EF4-FFF2-40B4-BE49-F238E27FC236}">
                <a16:creationId xmlns:a16="http://schemas.microsoft.com/office/drawing/2014/main" id="{7F6E0386-F0CC-2BF5-40A7-29050DFD854C}"/>
              </a:ext>
            </a:extLst>
          </p:cNvPr>
          <p:cNvSpPr txBox="1"/>
          <p:nvPr/>
        </p:nvSpPr>
        <p:spPr>
          <a:xfrm>
            <a:off x="96787" y="1368263"/>
            <a:ext cx="4949693" cy="7078861"/>
          </a:xfrm>
          <a:prstGeom prst="rect">
            <a:avLst/>
          </a:prstGeom>
          <a:noFill/>
        </p:spPr>
        <p:txBody>
          <a:bodyPr wrap="square" rtlCol="0">
            <a:spAutoFit/>
          </a:bodyPr>
          <a:lstStyle/>
          <a:p>
            <a:pPr>
              <a:spcBef>
                <a:spcPts val="200"/>
              </a:spcBef>
              <a:spcAft>
                <a:spcPts val="200"/>
              </a:spcAft>
            </a:pP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200"/>
              </a:spcBef>
              <a:spcAft>
                <a:spcPts val="200"/>
              </a:spcAft>
            </a:pPr>
            <a:r>
              <a:rPr lang="en-US" b="1" dirty="0">
                <a:latin typeface="Helvetica Neue" panose="02000503000000020004" pitchFamily="2" charset="0"/>
              </a:rPr>
              <a:t>Proposed Ordinance Definition: </a:t>
            </a:r>
            <a:r>
              <a:rPr lang="en-US" b="1" i="1" dirty="0">
                <a:latin typeface="Helvetica Neue" panose="02000503000000020004" pitchFamily="2" charset="0"/>
              </a:rPr>
              <a:t>“</a:t>
            </a:r>
            <a:r>
              <a:rPr lang="en-US" i="1" dirty="0"/>
              <a:t>A self-contained portion of a principal, one-family dwelling, two-family dwelling, or an accessory structure, used as a secondary housing unit independent of the primary dwelling unit, that can only be used as a residence for occupancy by one family/housekeeping unit for 90 days or greater, on the same lot as a one or two-family dwelling where the owner lives on site, that is smaller in size and height than the principal building on the lot that serves as a dwelling unit. (See “Dwelling Unit” definition in §185-3).  For the avoidance of confusion and by way of illustration, the addition of an accessory dwelling unit to a lot on which a single family dwelling exists shall cause such lot, for all subsequent purposes, to be considered, classified and assessed as a two-family lot (and such calculation shall progress accordingly).”</a:t>
            </a:r>
            <a:endParaRPr lang="en-US" b="1" i="1" dirty="0">
              <a:latin typeface="Helvetica Neue" panose="02000503000000020004" pitchFamily="2" charset="0"/>
            </a:endParaRPr>
          </a:p>
          <a:p>
            <a:pPr>
              <a:spcBef>
                <a:spcPts val="200"/>
              </a:spcBef>
              <a:spcAft>
                <a:spcPts val="200"/>
              </a:spcAft>
            </a:pPr>
            <a:endParaRPr lang="en-US"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b="1" dirty="0">
              <a:latin typeface="Helvetica Neue" panose="02000503000000020004" pitchFamily="2" charset="0"/>
            </a:endParaRPr>
          </a:p>
          <a:p>
            <a:pPr>
              <a:spcBef>
                <a:spcPts val="200"/>
              </a:spcBef>
              <a:spcAft>
                <a:spcPts val="200"/>
              </a:spcAft>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Bef>
                <a:spcPts val="200"/>
              </a:spcBef>
              <a:spcAft>
                <a:spcPts val="200"/>
              </a:spcAft>
              <a:buFont typeface="Arial" panose="020B0604020202020204" pitchFamily="34" charset="0"/>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6" name="Picture 5" descr="A house with a garage&#10;&#10;Description automatically generated with low confidence">
            <a:extLst>
              <a:ext uri="{FF2B5EF4-FFF2-40B4-BE49-F238E27FC236}">
                <a16:creationId xmlns:a16="http://schemas.microsoft.com/office/drawing/2014/main" id="{37CD55F0-B5CB-9E46-7CEE-46598F2B1B02}"/>
              </a:ext>
            </a:extLst>
          </p:cNvPr>
          <p:cNvPicPr>
            <a:picLocks noChangeAspect="1"/>
          </p:cNvPicPr>
          <p:nvPr/>
        </p:nvPicPr>
        <p:blipFill>
          <a:blip r:embed="rId3"/>
          <a:stretch>
            <a:fillRect/>
          </a:stretch>
        </p:blipFill>
        <p:spPr>
          <a:xfrm>
            <a:off x="5046480" y="1254998"/>
            <a:ext cx="3795861" cy="2740137"/>
          </a:xfrm>
          <a:prstGeom prst="rect">
            <a:avLst/>
          </a:prstGeom>
        </p:spPr>
      </p:pic>
      <p:pic>
        <p:nvPicPr>
          <p:cNvPr id="7" name="Picture 6">
            <a:extLst>
              <a:ext uri="{FF2B5EF4-FFF2-40B4-BE49-F238E27FC236}">
                <a16:creationId xmlns:a16="http://schemas.microsoft.com/office/drawing/2014/main" id="{6396E23B-BA7A-2C72-63BC-91C594909020}"/>
              </a:ext>
            </a:extLst>
          </p:cNvPr>
          <p:cNvPicPr>
            <a:picLocks noChangeAspect="1"/>
          </p:cNvPicPr>
          <p:nvPr/>
        </p:nvPicPr>
        <p:blipFill>
          <a:blip r:embed="rId4"/>
          <a:srcRect/>
          <a:stretch/>
        </p:blipFill>
        <p:spPr>
          <a:xfrm>
            <a:off x="5046480" y="4120845"/>
            <a:ext cx="3804402" cy="2536268"/>
          </a:xfrm>
          <a:prstGeom prst="rect">
            <a:avLst/>
          </a:prstGeom>
        </p:spPr>
      </p:pic>
    </p:spTree>
    <p:extLst>
      <p:ext uri="{BB962C8B-B14F-4D97-AF65-F5344CB8AC3E}">
        <p14:creationId xmlns:p14="http://schemas.microsoft.com/office/powerpoint/2010/main" val="3384975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Breakdown of Definition</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sp>
        <p:nvSpPr>
          <p:cNvPr id="2" name="TextBox 1">
            <a:extLst>
              <a:ext uri="{FF2B5EF4-FFF2-40B4-BE49-F238E27FC236}">
                <a16:creationId xmlns:a16="http://schemas.microsoft.com/office/drawing/2014/main" id="{7F6E0386-F0CC-2BF5-40A7-29050DFD854C}"/>
              </a:ext>
            </a:extLst>
          </p:cNvPr>
          <p:cNvSpPr txBox="1"/>
          <p:nvPr/>
        </p:nvSpPr>
        <p:spPr>
          <a:xfrm>
            <a:off x="165463" y="1611642"/>
            <a:ext cx="8681452" cy="5724644"/>
          </a:xfrm>
          <a:prstGeom prst="rect">
            <a:avLst/>
          </a:prstGeom>
          <a:noFill/>
        </p:spPr>
        <p:txBody>
          <a:bodyPr wrap="square" rtlCol="0">
            <a:spAutoFit/>
          </a:bodyPr>
          <a:lstStyle/>
          <a:p>
            <a:pPr>
              <a:spcBef>
                <a:spcPts val="200"/>
              </a:spcBef>
              <a:spcAft>
                <a:spcPts val="200"/>
              </a:spcAft>
            </a:pP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a:p>
            <a:pPr marL="285750" indent="-285750">
              <a:spcBef>
                <a:spcPts val="200"/>
              </a:spcBef>
              <a:spcAft>
                <a:spcPts val="200"/>
              </a:spcAft>
              <a:buFont typeface="Arial" panose="020B0604020202020204" pitchFamily="34" charset="0"/>
              <a:buChar char="•"/>
            </a:pPr>
            <a:r>
              <a:rPr lang="en-US" b="1" i="1" u="sng" dirty="0"/>
              <a:t>Self-contained portion </a:t>
            </a:r>
            <a:r>
              <a:rPr lang="en-US" i="1" dirty="0"/>
              <a:t>of a principal, one-family dwelling, two-family dwelling, </a:t>
            </a:r>
          </a:p>
          <a:p>
            <a:pPr marL="285750" indent="-285750">
              <a:spcBef>
                <a:spcPts val="200"/>
              </a:spcBef>
              <a:spcAft>
                <a:spcPts val="200"/>
              </a:spcAft>
              <a:buFont typeface="Arial" panose="020B0604020202020204" pitchFamily="34" charset="0"/>
              <a:buChar char="•"/>
            </a:pPr>
            <a:r>
              <a:rPr lang="en-US" i="1" dirty="0"/>
              <a:t>or an </a:t>
            </a:r>
            <a:r>
              <a:rPr lang="en-US" b="1" i="1" u="sng" dirty="0"/>
              <a:t>accessory structure</a:t>
            </a:r>
            <a:r>
              <a:rPr lang="en-US" i="1" dirty="0"/>
              <a:t>, </a:t>
            </a:r>
          </a:p>
          <a:p>
            <a:pPr marL="285750" indent="-285750">
              <a:spcBef>
                <a:spcPts val="200"/>
              </a:spcBef>
              <a:spcAft>
                <a:spcPts val="200"/>
              </a:spcAft>
              <a:buFont typeface="Arial" panose="020B0604020202020204" pitchFamily="34" charset="0"/>
              <a:buChar char="•"/>
            </a:pPr>
            <a:r>
              <a:rPr lang="en-US" i="1" dirty="0"/>
              <a:t>used as a </a:t>
            </a:r>
            <a:r>
              <a:rPr lang="en-US" b="1" i="1" u="sng" dirty="0"/>
              <a:t>secondary housing unit independent of the primary dwelling unit</a:t>
            </a:r>
            <a:r>
              <a:rPr lang="en-US" i="1" dirty="0"/>
              <a:t>, </a:t>
            </a:r>
          </a:p>
          <a:p>
            <a:pPr marL="285750" indent="-285750">
              <a:spcBef>
                <a:spcPts val="200"/>
              </a:spcBef>
              <a:spcAft>
                <a:spcPts val="200"/>
              </a:spcAft>
              <a:buFont typeface="Arial" panose="020B0604020202020204" pitchFamily="34" charset="0"/>
              <a:buChar char="•"/>
            </a:pPr>
            <a:r>
              <a:rPr lang="en-US" i="1" dirty="0"/>
              <a:t>that can only be used as a residence for occupancy by </a:t>
            </a:r>
            <a:r>
              <a:rPr lang="en-US" b="1" i="1" u="sng" dirty="0"/>
              <a:t>one family/housekeeping unit for 90 days or greater</a:t>
            </a:r>
            <a:r>
              <a:rPr lang="en-US" i="1" dirty="0"/>
              <a:t>, </a:t>
            </a:r>
          </a:p>
          <a:p>
            <a:pPr marL="285750" indent="-285750">
              <a:spcBef>
                <a:spcPts val="200"/>
              </a:spcBef>
              <a:spcAft>
                <a:spcPts val="200"/>
              </a:spcAft>
              <a:buFont typeface="Arial" panose="020B0604020202020204" pitchFamily="34" charset="0"/>
              <a:buChar char="•"/>
            </a:pPr>
            <a:r>
              <a:rPr lang="en-US" b="1" i="1" u="sng" dirty="0"/>
              <a:t>on the same lot </a:t>
            </a:r>
            <a:r>
              <a:rPr lang="en-US" i="1" dirty="0"/>
              <a:t>as a one or two-family dwelling where the owner lives on site, </a:t>
            </a:r>
          </a:p>
          <a:p>
            <a:pPr marL="285750" indent="-285750">
              <a:spcBef>
                <a:spcPts val="200"/>
              </a:spcBef>
              <a:spcAft>
                <a:spcPts val="200"/>
              </a:spcAft>
              <a:buFont typeface="Arial" panose="020B0604020202020204" pitchFamily="34" charset="0"/>
              <a:buChar char="•"/>
            </a:pPr>
            <a:r>
              <a:rPr lang="en-US" i="1" dirty="0"/>
              <a:t>that is </a:t>
            </a:r>
            <a:r>
              <a:rPr lang="en-US" b="1" i="1" u="sng" dirty="0"/>
              <a:t>smaller in size and height </a:t>
            </a:r>
            <a:r>
              <a:rPr lang="en-US" i="1" dirty="0"/>
              <a:t>than the principal building on the lot that serves as a dwelling unit. (See “Dwelling Unit” definition in §185-3).  </a:t>
            </a:r>
          </a:p>
          <a:p>
            <a:pPr marL="285750" indent="-285750">
              <a:spcBef>
                <a:spcPts val="200"/>
              </a:spcBef>
              <a:spcAft>
                <a:spcPts val="200"/>
              </a:spcAft>
              <a:buFont typeface="Arial" panose="020B0604020202020204" pitchFamily="34" charset="0"/>
              <a:buChar char="•"/>
            </a:pPr>
            <a:r>
              <a:rPr lang="en-US" i="1" dirty="0"/>
              <a:t>For the avoidance of confusion and by way of illustration, the addition of an accessory dwelling unit to a lot on which a single family dwelling exists shall cause such lot, for all subsequent purposes, to be considered, classified and assessed as a two-family lot (and such calculation shall progress accordingly).”</a:t>
            </a:r>
            <a:endParaRPr lang="en-US" b="1" i="1" dirty="0">
              <a:latin typeface="Helvetica Neue" panose="02000503000000020004" pitchFamily="2" charset="0"/>
            </a:endParaRPr>
          </a:p>
          <a:p>
            <a:pPr>
              <a:spcBef>
                <a:spcPts val="200"/>
              </a:spcBef>
              <a:spcAft>
                <a:spcPts val="200"/>
              </a:spcAft>
            </a:pPr>
            <a:endParaRPr lang="en-US"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b="1" dirty="0">
              <a:latin typeface="Helvetica Neue" panose="02000503000000020004" pitchFamily="2" charset="0"/>
            </a:endParaRPr>
          </a:p>
          <a:p>
            <a:pPr>
              <a:spcBef>
                <a:spcPts val="200"/>
              </a:spcBef>
              <a:spcAft>
                <a:spcPts val="200"/>
              </a:spcAft>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Bef>
                <a:spcPts val="200"/>
              </a:spcBef>
              <a:spcAft>
                <a:spcPts val="200"/>
              </a:spcAft>
              <a:buFont typeface="Arial" panose="020B0604020202020204" pitchFamily="34" charset="0"/>
              <a:buChar char="•"/>
            </a:pPr>
            <a:endParaRPr lang="en-US" b="1"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455636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E88A3208-B9E6-B649-AB5D-B5F59F6D021C}"/>
              </a:ext>
            </a:extLst>
          </p:cNvPr>
          <p:cNvSpPr txBox="1"/>
          <p:nvPr/>
        </p:nvSpPr>
        <p:spPr>
          <a:xfrm>
            <a:off x="96788" y="1380708"/>
            <a:ext cx="9047211" cy="400110"/>
          </a:xfrm>
          <a:prstGeom prst="rect">
            <a:avLst/>
          </a:prstGeom>
          <a:noFill/>
        </p:spPr>
        <p:txBody>
          <a:bodyPr wrap="square" rtlCol="0">
            <a:spAutoFit/>
          </a:bodyPr>
          <a:lstStyle/>
          <a:p>
            <a:pPr>
              <a:spcBef>
                <a:spcPts val="200"/>
              </a:spcBef>
              <a:spcAft>
                <a:spcPts val="200"/>
              </a:spcAft>
            </a:pPr>
            <a:r>
              <a:rPr lang="en-US" sz="2000" b="1" u="sng" dirty="0">
                <a:latin typeface="Helvetica Neue" panose="02000503000000020004" pitchFamily="2" charset="0"/>
                <a:ea typeface="Helvetica Neue" panose="02000503000000020004" pitchFamily="2" charset="0"/>
                <a:cs typeface="Helvetica Neue" panose="02000503000000020004" pitchFamily="2" charset="0"/>
              </a:rPr>
              <a:t>The Process </a:t>
            </a:r>
          </a:p>
        </p:txBody>
      </p:sp>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sp>
        <p:nvSpPr>
          <p:cNvPr id="2" name="TextBox 1">
            <a:extLst>
              <a:ext uri="{FF2B5EF4-FFF2-40B4-BE49-F238E27FC236}">
                <a16:creationId xmlns:a16="http://schemas.microsoft.com/office/drawing/2014/main" id="{7F6E0386-F0CC-2BF5-40A7-29050DFD854C}"/>
              </a:ext>
            </a:extLst>
          </p:cNvPr>
          <p:cNvSpPr txBox="1"/>
          <p:nvPr/>
        </p:nvSpPr>
        <p:spPr>
          <a:xfrm>
            <a:off x="96788" y="1773714"/>
            <a:ext cx="3456037" cy="3703578"/>
          </a:xfrm>
          <a:prstGeom prst="rect">
            <a:avLst/>
          </a:prstGeom>
          <a:noFill/>
        </p:spPr>
        <p:txBody>
          <a:bodyPr wrap="square" rtlCol="0">
            <a:spAutoFit/>
          </a:bodyPr>
          <a:lstStyle/>
          <a:p>
            <a:pPr>
              <a:spcBef>
                <a:spcPts val="200"/>
              </a:spcBef>
              <a:spcAft>
                <a:spcPts val="200"/>
              </a:spcAft>
            </a:pP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200"/>
              </a:spcBef>
              <a:spcAft>
                <a:spcPts val="200"/>
              </a:spcAft>
            </a:pPr>
            <a:r>
              <a:rPr lang="en-US" sz="1600" b="1" dirty="0">
                <a:latin typeface="Helvetica Neue" panose="02000503000000020004" pitchFamily="2" charset="0"/>
              </a:rPr>
              <a:t>The Village received feedback from the public during the Master Plan process that greatly indicated public support for Accessory Dwelling Units (ADU).</a:t>
            </a:r>
          </a:p>
          <a:p>
            <a:pPr marL="342900"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ndParaRPr>
          </a:p>
          <a:p>
            <a:pPr>
              <a:spcBef>
                <a:spcPts val="200"/>
              </a:spcBef>
              <a:spcAft>
                <a:spcPts val="200"/>
              </a:spcAft>
            </a:pPr>
            <a:endParaRPr lang="en-US" sz="1600" b="1" dirty="0">
              <a:latin typeface="Helvetica Neue" panose="02000503000000020004" pitchFamily="2" charset="0"/>
            </a:endParaRPr>
          </a:p>
          <a:p>
            <a:pPr marL="342900"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ndParaRPr>
          </a:p>
          <a:p>
            <a:pPr>
              <a:spcBef>
                <a:spcPts val="200"/>
              </a:spcBef>
              <a:spcAft>
                <a:spcPts val="200"/>
              </a:spcAft>
            </a:pP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a:p>
            <a:pPr marL="800100" lvl="1" indent="-342900">
              <a:spcBef>
                <a:spcPts val="200"/>
              </a:spcBef>
              <a:spcAft>
                <a:spcPts val="200"/>
              </a:spcAft>
              <a:buFont typeface="Arial" panose="020B0604020202020204" pitchFamily="34" charset="0"/>
              <a:buChar char="•"/>
            </a:pPr>
            <a:endParaRPr lang="en-US" sz="1600"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3074" name="Picture 2" descr="Image preview">
            <a:extLst>
              <a:ext uri="{FF2B5EF4-FFF2-40B4-BE49-F238E27FC236}">
                <a16:creationId xmlns:a16="http://schemas.microsoft.com/office/drawing/2014/main" id="{51C746D5-381E-E751-2DA8-05F4C2E49E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063" y="2080690"/>
            <a:ext cx="5073458" cy="381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605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pic>
        <p:nvPicPr>
          <p:cNvPr id="5" name="Picture 4">
            <a:extLst>
              <a:ext uri="{FF2B5EF4-FFF2-40B4-BE49-F238E27FC236}">
                <a16:creationId xmlns:a16="http://schemas.microsoft.com/office/drawing/2014/main" id="{A0C8B128-F051-D527-3428-FE1A6494AFF8}"/>
              </a:ext>
            </a:extLst>
          </p:cNvPr>
          <p:cNvPicPr>
            <a:picLocks noChangeAspect="1" noChangeArrowheads="1"/>
          </p:cNvPicPr>
          <p:nvPr/>
        </p:nvPicPr>
        <p:blipFill rotWithShape="1">
          <a:blip r:embed="rId3"/>
          <a:srcRect t="30141" b="34596"/>
          <a:stretch/>
        </p:blipFill>
        <p:spPr bwMode="auto">
          <a:xfrm>
            <a:off x="1" y="1875934"/>
            <a:ext cx="9143999" cy="3727771"/>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A6644E5A-A268-DA94-C293-AA2BDC5821DF}"/>
              </a:ext>
            </a:extLst>
          </p:cNvPr>
          <p:cNvSpPr/>
          <p:nvPr/>
        </p:nvSpPr>
        <p:spPr>
          <a:xfrm>
            <a:off x="219336" y="3551549"/>
            <a:ext cx="4506012" cy="1642621"/>
          </a:xfrm>
          <a:prstGeom prst="ellipse">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50AC9D3C-287A-D925-D154-C2BF26CCB3BC}"/>
              </a:ext>
            </a:extLst>
          </p:cNvPr>
          <p:cNvSpPr txBox="1"/>
          <p:nvPr/>
        </p:nvSpPr>
        <p:spPr>
          <a:xfrm>
            <a:off x="0" y="5827991"/>
            <a:ext cx="4572000" cy="584775"/>
          </a:xfrm>
          <a:prstGeom prst="rect">
            <a:avLst/>
          </a:prstGeom>
          <a:noFill/>
        </p:spPr>
        <p:txBody>
          <a:bodyPr wrap="square">
            <a:spAutoFit/>
          </a:bodyPr>
          <a:lstStyle/>
          <a:p>
            <a:r>
              <a:rPr lang="en-US" sz="1600" b="1" dirty="0">
                <a:latin typeface="Helvetica Neue" panose="02000503000000020004" pitchFamily="2" charset="0"/>
              </a:rPr>
              <a:t>Master Plan Page 128</a:t>
            </a:r>
          </a:p>
          <a:p>
            <a:r>
              <a:rPr lang="en-US" sz="1600" b="1" dirty="0">
                <a:latin typeface="Helvetica Neue" panose="02000503000000020004" pitchFamily="2" charset="0"/>
              </a:rPr>
              <a:t> </a:t>
            </a:r>
          </a:p>
        </p:txBody>
      </p:sp>
    </p:spTree>
    <p:extLst>
      <p:ext uri="{BB962C8B-B14F-4D97-AF65-F5344CB8AC3E}">
        <p14:creationId xmlns:p14="http://schemas.microsoft.com/office/powerpoint/2010/main" val="32244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72B3C7C-78BB-364F-A18E-A66FBB990219}"/>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pic>
        <p:nvPicPr>
          <p:cNvPr id="5" name="Picture 4">
            <a:extLst>
              <a:ext uri="{FF2B5EF4-FFF2-40B4-BE49-F238E27FC236}">
                <a16:creationId xmlns:a16="http://schemas.microsoft.com/office/drawing/2014/main" id="{A0C8B128-F051-D527-3428-FE1A6494AFF8}"/>
              </a:ext>
            </a:extLst>
          </p:cNvPr>
          <p:cNvPicPr>
            <a:picLocks noChangeAspect="1" noChangeArrowheads="1"/>
          </p:cNvPicPr>
          <p:nvPr/>
        </p:nvPicPr>
        <p:blipFill rotWithShape="1">
          <a:blip r:embed="rId3"/>
          <a:srcRect t="26273" b="28840"/>
          <a:stretch/>
        </p:blipFill>
        <p:spPr bwMode="auto">
          <a:xfrm>
            <a:off x="-1" y="2328421"/>
            <a:ext cx="9143999" cy="3454393"/>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BC688775-FC43-A52A-B556-DDCE091DAD6D}"/>
              </a:ext>
            </a:extLst>
          </p:cNvPr>
          <p:cNvSpPr/>
          <p:nvPr/>
        </p:nvSpPr>
        <p:spPr>
          <a:xfrm>
            <a:off x="537328" y="4176075"/>
            <a:ext cx="7428322" cy="876692"/>
          </a:xfrm>
          <a:prstGeom prst="ellipse">
            <a:avLst/>
          </a:prstGeom>
          <a:noFill/>
          <a:ln w="412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9C7A342-2186-7BC6-DE3C-E954FEFF6076}"/>
              </a:ext>
            </a:extLst>
          </p:cNvPr>
          <p:cNvSpPr txBox="1"/>
          <p:nvPr/>
        </p:nvSpPr>
        <p:spPr>
          <a:xfrm>
            <a:off x="0" y="5980016"/>
            <a:ext cx="4572000" cy="584775"/>
          </a:xfrm>
          <a:prstGeom prst="rect">
            <a:avLst/>
          </a:prstGeom>
          <a:noFill/>
        </p:spPr>
        <p:txBody>
          <a:bodyPr wrap="square">
            <a:spAutoFit/>
          </a:bodyPr>
          <a:lstStyle/>
          <a:p>
            <a:r>
              <a:rPr lang="en-US" sz="1600" b="1" dirty="0">
                <a:latin typeface="Helvetica Neue" panose="02000503000000020004" pitchFamily="2" charset="0"/>
              </a:rPr>
              <a:t>Master Plan Page 129</a:t>
            </a:r>
          </a:p>
          <a:p>
            <a:r>
              <a:rPr lang="en-US" sz="1600" b="1" dirty="0">
                <a:latin typeface="Helvetica Neue" panose="02000503000000020004" pitchFamily="2" charset="0"/>
              </a:rPr>
              <a:t> </a:t>
            </a:r>
          </a:p>
        </p:txBody>
      </p:sp>
    </p:spTree>
    <p:extLst>
      <p:ext uri="{BB962C8B-B14F-4D97-AF65-F5344CB8AC3E}">
        <p14:creationId xmlns:p14="http://schemas.microsoft.com/office/powerpoint/2010/main" val="1684930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C8B128-F051-D527-3428-FE1A6494AFF8}"/>
              </a:ext>
            </a:extLst>
          </p:cNvPr>
          <p:cNvPicPr>
            <a:picLocks noChangeAspect="1" noChangeArrowheads="1"/>
          </p:cNvPicPr>
          <p:nvPr/>
        </p:nvPicPr>
        <p:blipFill rotWithShape="1">
          <a:blip r:embed="rId3"/>
          <a:srcRect t="445" b="920"/>
          <a:stretch/>
        </p:blipFill>
        <p:spPr bwMode="auto">
          <a:xfrm>
            <a:off x="-1" y="3229548"/>
            <a:ext cx="3556862" cy="34761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house, outdoor, residential, town&#10;&#10;Description automatically generated">
            <a:extLst>
              <a:ext uri="{FF2B5EF4-FFF2-40B4-BE49-F238E27FC236}">
                <a16:creationId xmlns:a16="http://schemas.microsoft.com/office/drawing/2014/main" id="{BEECBA95-6D5B-945A-4157-EF839FEA9BA1}"/>
              </a:ext>
            </a:extLst>
          </p:cNvPr>
          <p:cNvPicPr>
            <a:picLocks noChangeAspect="1"/>
          </p:cNvPicPr>
          <p:nvPr/>
        </p:nvPicPr>
        <p:blipFill rotWithShape="1">
          <a:blip r:embed="rId4"/>
          <a:srcRect l="7838"/>
          <a:stretch/>
        </p:blipFill>
        <p:spPr>
          <a:xfrm>
            <a:off x="3728092" y="1456681"/>
            <a:ext cx="5258881" cy="5260118"/>
          </a:xfrm>
          <a:prstGeom prst="rect">
            <a:avLst/>
          </a:prstGeom>
        </p:spPr>
      </p:pic>
      <p:pic>
        <p:nvPicPr>
          <p:cNvPr id="7" name="Picture 6" descr="Diagram&#10;&#10;Description automatically generated">
            <a:extLst>
              <a:ext uri="{FF2B5EF4-FFF2-40B4-BE49-F238E27FC236}">
                <a16:creationId xmlns:a16="http://schemas.microsoft.com/office/drawing/2014/main" id="{A80F6094-5768-A774-E346-8D323B13803A}"/>
              </a:ext>
            </a:extLst>
          </p:cNvPr>
          <p:cNvPicPr>
            <a:picLocks noChangeAspect="1"/>
          </p:cNvPicPr>
          <p:nvPr/>
        </p:nvPicPr>
        <p:blipFill>
          <a:blip r:embed="rId5"/>
          <a:stretch>
            <a:fillRect/>
          </a:stretch>
        </p:blipFill>
        <p:spPr>
          <a:xfrm>
            <a:off x="-1106" y="1456681"/>
            <a:ext cx="3552232" cy="1604234"/>
          </a:xfrm>
          <a:prstGeom prst="rect">
            <a:avLst/>
          </a:prstGeom>
        </p:spPr>
      </p:pic>
      <p:sp>
        <p:nvSpPr>
          <p:cNvPr id="2" name="TextBox 1">
            <a:extLst>
              <a:ext uri="{FF2B5EF4-FFF2-40B4-BE49-F238E27FC236}">
                <a16:creationId xmlns:a16="http://schemas.microsoft.com/office/drawing/2014/main" id="{1B10DC05-1E6C-1917-A05A-B57FEE3FC8F3}"/>
              </a:ext>
            </a:extLst>
          </p:cNvPr>
          <p:cNvSpPr txBox="1"/>
          <p:nvPr/>
        </p:nvSpPr>
        <p:spPr>
          <a:xfrm>
            <a:off x="-1" y="585596"/>
            <a:ext cx="2796465" cy="584775"/>
          </a:xfrm>
          <a:prstGeom prst="rect">
            <a:avLst/>
          </a:prstGeom>
          <a:solidFill>
            <a:schemeClr val="tx1"/>
          </a:solidFill>
        </p:spPr>
        <p:txBody>
          <a:bodyPr wrap="square" lIns="274320" rtlCol="0">
            <a:spAutoFit/>
          </a:bodyPr>
          <a:lstStyle/>
          <a:p>
            <a:pPr lvl="0">
              <a:spcAft>
                <a:spcPts val="800"/>
              </a:spcAft>
            </a:pPr>
            <a:r>
              <a:rPr lang="en-US" sz="3200" b="1" dirty="0">
                <a:solidFill>
                  <a:schemeClr val="bg1"/>
                </a:solidFill>
                <a:latin typeface="Helvetica Neue"/>
              </a:rPr>
              <a:t>Context</a:t>
            </a:r>
            <a:endParaRPr lang="en-US" sz="2400" b="1" dirty="0">
              <a:solidFill>
                <a:schemeClr val="bg1"/>
              </a:solidFill>
              <a:latin typeface="Helvetica Neue"/>
            </a:endParaRPr>
          </a:p>
        </p:txBody>
      </p:sp>
      <p:sp>
        <p:nvSpPr>
          <p:cNvPr id="4" name="TextBox 3">
            <a:extLst>
              <a:ext uri="{FF2B5EF4-FFF2-40B4-BE49-F238E27FC236}">
                <a16:creationId xmlns:a16="http://schemas.microsoft.com/office/drawing/2014/main" id="{E3DC721A-2266-F790-827F-93F01990A673}"/>
              </a:ext>
            </a:extLst>
          </p:cNvPr>
          <p:cNvSpPr txBox="1"/>
          <p:nvPr/>
        </p:nvSpPr>
        <p:spPr>
          <a:xfrm>
            <a:off x="6152333" y="1024840"/>
            <a:ext cx="4572000" cy="584775"/>
          </a:xfrm>
          <a:prstGeom prst="rect">
            <a:avLst/>
          </a:prstGeom>
          <a:noFill/>
        </p:spPr>
        <p:txBody>
          <a:bodyPr wrap="square">
            <a:spAutoFit/>
          </a:bodyPr>
          <a:lstStyle/>
          <a:p>
            <a:r>
              <a:rPr lang="en-US" sz="1600" b="1" dirty="0">
                <a:latin typeface="Helvetica Neue" panose="02000503000000020004" pitchFamily="2" charset="0"/>
              </a:rPr>
              <a:t>Master Plan Pages 99 +100</a:t>
            </a:r>
          </a:p>
          <a:p>
            <a:r>
              <a:rPr lang="en-US" sz="1600" b="1" dirty="0">
                <a:latin typeface="Helvetica Neue" panose="02000503000000020004" pitchFamily="2" charset="0"/>
              </a:rPr>
              <a:t> </a:t>
            </a:r>
          </a:p>
        </p:txBody>
      </p:sp>
    </p:spTree>
    <p:extLst>
      <p:ext uri="{BB962C8B-B14F-4D97-AF65-F5344CB8AC3E}">
        <p14:creationId xmlns:p14="http://schemas.microsoft.com/office/powerpoint/2010/main" val="39968592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cd11b53-925d-429a-a45c-7cf4c0039d1a" xsi:nil="true"/>
    <lcf76f155ced4ddcb4097134ff3c332f xmlns="ccd11b53-925d-429a-a45c-7cf4c0039d1a">
      <Terms xmlns="http://schemas.microsoft.com/office/infopath/2007/PartnerControls"/>
    </lcf76f155ced4ddcb4097134ff3c332f>
    <TaxCatchAll xmlns="54091363-e0ec-414f-88b4-e6aadf2f77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61D147D9E136E418E2087A452D07DA7" ma:contentTypeVersion="21" ma:contentTypeDescription="Create a new document." ma:contentTypeScope="" ma:versionID="6419d78d03c47dd8a9ba2dfcc4fcae6f">
  <xsd:schema xmlns:xsd="http://www.w3.org/2001/XMLSchema" xmlns:xs="http://www.w3.org/2001/XMLSchema" xmlns:p="http://schemas.microsoft.com/office/2006/metadata/properties" xmlns:ns2="ccd11b53-925d-429a-a45c-7cf4c0039d1a" xmlns:ns3="54091363-e0ec-414f-88b4-e6aadf2f7778" targetNamespace="http://schemas.microsoft.com/office/2006/metadata/properties" ma:root="true" ma:fieldsID="f2f27e2fa482a4b3a32562c289a48a68" ns2:_="" ns3:_="">
    <xsd:import namespace="ccd11b53-925d-429a-a45c-7cf4c0039d1a"/>
    <xsd:import namespace="54091363-e0ec-414f-88b4-e6aadf2f777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_Flow_SignoffStatus" minOccurs="0"/>
                <xsd:element ref="ns2:MediaServiceAutoKeyPoints" minOccurs="0"/>
                <xsd:element ref="ns2:MediaServiceKeyPoints"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d11b53-925d-429a-a45c-7cf4c0039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fd8bd7d-6535-47e0-9a26-3237eb0d777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091363-e0ec-414f-88b4-e6aadf2f777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195b15d-3073-44f2-9e66-b0a7957ec12d}" ma:internalName="TaxCatchAll" ma:showField="CatchAllData" ma:web="54091363-e0ec-414f-88b4-e6aadf2f77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BC4AB5-5427-47B7-A8E1-BE0DEA6833BD}">
  <ds:schemaRefs>
    <ds:schemaRef ds:uri="ccd11b53-925d-429a-a45c-7cf4c0039d1a"/>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54091363-e0ec-414f-88b4-e6aadf2f7778"/>
    <ds:schemaRef ds:uri="http://www.w3.org/XML/1998/namespace"/>
    <ds:schemaRef ds:uri="http://purl.org/dc/dcmitype/"/>
  </ds:schemaRefs>
</ds:datastoreItem>
</file>

<file path=customXml/itemProps2.xml><?xml version="1.0" encoding="utf-8"?>
<ds:datastoreItem xmlns:ds="http://schemas.openxmlformats.org/officeDocument/2006/customXml" ds:itemID="{F8EFF629-FA86-47EA-A14C-B32A624AC411}">
  <ds:schemaRefs>
    <ds:schemaRef ds:uri="http://schemas.microsoft.com/sharepoint/v3/contenttype/forms"/>
  </ds:schemaRefs>
</ds:datastoreItem>
</file>

<file path=customXml/itemProps3.xml><?xml version="1.0" encoding="utf-8"?>
<ds:datastoreItem xmlns:ds="http://schemas.openxmlformats.org/officeDocument/2006/customXml" ds:itemID="{D2707EDA-013E-45F9-A473-F4C659AFBA0C}">
  <ds:schemaRefs>
    <ds:schemaRef ds:uri="54091363-e0ec-414f-88b4-e6aadf2f7778"/>
    <ds:schemaRef ds:uri="ccd11b53-925d-429a-a45c-7cf4c0039d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3881</TotalTime>
  <Words>1403</Words>
  <Application>Microsoft Macintosh PowerPoint</Application>
  <PresentationFormat>On-screen Show (4:3)</PresentationFormat>
  <Paragraphs>180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Century Gothic</vt:lpstr>
      <vt:lpstr>Helvetica Neue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Doremus PB Pres Nov 21_2017.pptx</dc:title>
  <dc:creator>hello</dc:creator>
  <cp:lastModifiedBy>Julie Doran</cp:lastModifiedBy>
  <cp:revision>3</cp:revision>
  <cp:lastPrinted>2020-09-21T21:44:08Z</cp:lastPrinted>
  <dcterms:modified xsi:type="dcterms:W3CDTF">2022-09-16T18:42:43Z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0x010100361D147D9E136E418E2087A452D07DA7</vt:lpwstr>
  </property>
  <property fmtid="{D5CDD505-2E9C-101B-9397-08002B2CF9AE}" pid="3" name="Order">
    <vt:r8>100</vt:r8>
  </property>
  <property fmtid="{D5CDD505-2E9C-101B-9397-08002B2CF9AE}" pid="4" name="AuthorIds_UIVersion_512">
    <vt:lpwstr>527</vt:lpwstr>
  </property>
  <property fmtid="{D5CDD505-2E9C-101B-9397-08002B2CF9AE}" pid="5" name="MediaServiceImageTags">
    <vt:lpwstr/>
  </property>
</Properties>
</file>