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1" r:id="rId7"/>
    <p:sldId id="261" r:id="rId8"/>
    <p:sldId id="262" r:id="rId9"/>
    <p:sldId id="263" r:id="rId10"/>
    <p:sldId id="264" r:id="rId11"/>
    <p:sldId id="265" r:id="rId12"/>
    <p:sldId id="268" r:id="rId13"/>
    <p:sldId id="269" r:id="rId14"/>
    <p:sldId id="270" r:id="rId15"/>
    <p:sldId id="272"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4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fld id="{126B6877-B61F-48B2-970A-0152DDDB789E}" type="datetimeFigureOut">
              <a:rPr lang="en-US"/>
              <a:pPr>
                <a:defRPr/>
              </a:pPr>
              <a:t>1/25/2023</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pPr>
              <a:defRPr/>
            </a:pPr>
            <a:fld id="{177CCD6D-BACC-4A7A-9713-59F483DD5544}" type="slidenum">
              <a:rPr lang="en-US" altLang="en-US"/>
              <a:pPr>
                <a:defRPr/>
              </a:pPr>
              <a:t>‹#›</a:t>
            </a:fld>
            <a:endParaRPr lang="en-US" altLang="en-US"/>
          </a:p>
        </p:txBody>
      </p:sp>
    </p:spTree>
    <p:extLst>
      <p:ext uri="{BB962C8B-B14F-4D97-AF65-F5344CB8AC3E}">
        <p14:creationId xmlns:p14="http://schemas.microsoft.com/office/powerpoint/2010/main" val="1867152964"/>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2CD992EB-50B9-478A-98D6-8A3DD918EC21}" type="datetimeFigureOut">
              <a:rPr lang="en-US"/>
              <a:pPr>
                <a:defRPr/>
              </a:pPr>
              <a:t>1/25/2023</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4CEBCA5-2477-42B6-A6B0-428542785646}" type="slidenum">
              <a:rPr lang="en-US" altLang="en-US"/>
              <a:pPr>
                <a:defRPr/>
              </a:pPr>
              <a:t>‹#›</a:t>
            </a:fld>
            <a:endParaRPr lang="en-US" altLang="en-US"/>
          </a:p>
        </p:txBody>
      </p:sp>
    </p:spTree>
    <p:extLst>
      <p:ext uri="{BB962C8B-B14F-4D97-AF65-F5344CB8AC3E}">
        <p14:creationId xmlns:p14="http://schemas.microsoft.com/office/powerpoint/2010/main" val="164317187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9D2E122-7512-4528-B01A-DAE7D822A28C}" type="datetimeFigureOut">
              <a:rPr lang="en-US"/>
              <a:pPr>
                <a:defRPr/>
              </a:pPr>
              <a:t>1/25/2023</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2CEF38B-60F5-4585-831D-6966D0C6A854}" type="slidenum">
              <a:rPr lang="en-US" altLang="en-US"/>
              <a:pPr>
                <a:defRPr/>
              </a:pPr>
              <a:t>‹#›</a:t>
            </a:fld>
            <a:endParaRPr lang="en-US" altLang="en-US"/>
          </a:p>
        </p:txBody>
      </p:sp>
    </p:spTree>
    <p:extLst>
      <p:ext uri="{BB962C8B-B14F-4D97-AF65-F5344CB8AC3E}">
        <p14:creationId xmlns:p14="http://schemas.microsoft.com/office/powerpoint/2010/main" val="42107364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E136C96-45A8-4E55-B1DB-EE9DB3A8FE4D}" type="datetimeFigureOut">
              <a:rPr lang="en-US"/>
              <a:pPr>
                <a:defRPr/>
              </a:pPr>
              <a:t>1/25/2023</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95F701C-62C5-4237-8033-64EED3067034}" type="slidenum">
              <a:rPr lang="en-US" altLang="en-US"/>
              <a:pPr>
                <a:defRPr/>
              </a:pPr>
              <a:t>‹#›</a:t>
            </a:fld>
            <a:endParaRPr lang="en-US" altLang="en-US"/>
          </a:p>
        </p:txBody>
      </p:sp>
    </p:spTree>
    <p:extLst>
      <p:ext uri="{BB962C8B-B14F-4D97-AF65-F5344CB8AC3E}">
        <p14:creationId xmlns:p14="http://schemas.microsoft.com/office/powerpoint/2010/main" val="138441376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F8AD5F6-E89E-416D-8FC0-D02B17B64C37}" type="datetimeFigureOut">
              <a:rPr lang="en-US"/>
              <a:pPr>
                <a:defRPr/>
              </a:pPr>
              <a:t>1/25/2023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pPr>
              <a:defRPr/>
            </a:pPr>
            <a:fld id="{2F2ABBB5-AB2A-4D3B-AA0E-724025BB3C4D}" type="slidenum">
              <a:rPr lang="en-US" altLang="en-US"/>
              <a:pPr>
                <a:defRPr/>
              </a:pPr>
              <a:t>‹#›</a:t>
            </a:fld>
            <a:endParaRPr lang="en-US" altLang="en-US"/>
          </a:p>
        </p:txBody>
      </p:sp>
    </p:spTree>
    <p:extLst>
      <p:ext uri="{BB962C8B-B14F-4D97-AF65-F5344CB8AC3E}">
        <p14:creationId xmlns:p14="http://schemas.microsoft.com/office/powerpoint/2010/main" val="1190231213"/>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F1DBC831-2660-4779-A588-9DCC27AFB470}" type="datetimeFigureOut">
              <a:rPr lang="en-US"/>
              <a:pPr>
                <a:defRPr/>
              </a:pPr>
              <a:t>1/25/2023</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265B2225-310C-4182-8F33-B27EC9CAC283}" type="slidenum">
              <a:rPr lang="en-US" altLang="en-US"/>
              <a:pPr>
                <a:defRPr/>
              </a:pPr>
              <a:t>‹#›</a:t>
            </a:fld>
            <a:endParaRPr lang="en-US" altLang="en-US"/>
          </a:p>
        </p:txBody>
      </p:sp>
    </p:spTree>
    <p:extLst>
      <p:ext uri="{BB962C8B-B14F-4D97-AF65-F5344CB8AC3E}">
        <p14:creationId xmlns:p14="http://schemas.microsoft.com/office/powerpoint/2010/main" val="351235760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61C47BE4-CE2A-4019-A098-DE9983D607CE}" type="datetimeFigureOut">
              <a:rPr lang="en-US"/>
              <a:pPr>
                <a:defRPr/>
              </a:pPr>
              <a:t>1/25/2023</a:t>
            </a:fld>
            <a:endParaRPr lang="en-US" dirty="0"/>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19E811F1-8128-4B8D-9C21-2C4226479EC8}" type="slidenum">
              <a:rPr lang="en-US" altLang="en-US"/>
              <a:pPr>
                <a:defRPr/>
              </a:pPr>
              <a:t>‹#›</a:t>
            </a:fld>
            <a:endParaRPr lang="en-US" altLang="en-US"/>
          </a:p>
        </p:txBody>
      </p:sp>
    </p:spTree>
    <p:extLst>
      <p:ext uri="{BB962C8B-B14F-4D97-AF65-F5344CB8AC3E}">
        <p14:creationId xmlns:p14="http://schemas.microsoft.com/office/powerpoint/2010/main" val="335760139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8A12D3A1-A419-4FE0-8D39-A86B565742C6}" type="datetimeFigureOut">
              <a:rPr lang="en-US"/>
              <a:pPr>
                <a:defRPr/>
              </a:pPr>
              <a:t>1/25/2023</a:t>
            </a:fld>
            <a:endParaRPr lang="en-US" dirty="0"/>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EB1805E5-ABFF-4115-A78A-503CB54F57AA}" type="slidenum">
              <a:rPr lang="en-US" altLang="en-US"/>
              <a:pPr>
                <a:defRPr/>
              </a:pPr>
              <a:t>‹#›</a:t>
            </a:fld>
            <a:endParaRPr lang="en-US" altLang="en-US"/>
          </a:p>
        </p:txBody>
      </p:sp>
    </p:spTree>
    <p:extLst>
      <p:ext uri="{BB962C8B-B14F-4D97-AF65-F5344CB8AC3E}">
        <p14:creationId xmlns:p14="http://schemas.microsoft.com/office/powerpoint/2010/main" val="374174995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1CA429D-1FBB-4441-ADC9-D676C522ED83}" type="datetimeFigureOut">
              <a:rPr lang="en-US"/>
              <a:pPr>
                <a:defRPr/>
              </a:pPr>
              <a:t>1/25/2023</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D606F55-7EA5-4F6E-9D1E-384A2B33E094}" type="slidenum">
              <a:rPr lang="en-US" altLang="en-US"/>
              <a:pPr>
                <a:defRPr/>
              </a:pPr>
              <a:t>‹#›</a:t>
            </a:fld>
            <a:endParaRPr lang="en-US" altLang="en-US"/>
          </a:p>
        </p:txBody>
      </p:sp>
    </p:spTree>
    <p:extLst>
      <p:ext uri="{BB962C8B-B14F-4D97-AF65-F5344CB8AC3E}">
        <p14:creationId xmlns:p14="http://schemas.microsoft.com/office/powerpoint/2010/main" val="240536980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6CEFCC35-9566-40C8-915C-1C1C41CEAB90}" type="datetimeFigureOut">
              <a:rPr lang="en-US"/>
              <a:pPr>
                <a:defRPr/>
              </a:pPr>
              <a:t>1/25/2023</a:t>
            </a:fld>
            <a:endParaRPr lang="en-US" dirty="0"/>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149C3C1-0A4D-4C1C-8EC1-D50BB9F16A07}" type="slidenum">
              <a:rPr lang="en-US" altLang="en-US"/>
              <a:pPr>
                <a:defRPr/>
              </a:pPr>
              <a:t>‹#›</a:t>
            </a:fld>
            <a:endParaRPr lang="en-US" altLang="en-US"/>
          </a:p>
        </p:txBody>
      </p:sp>
    </p:spTree>
    <p:extLst>
      <p:ext uri="{BB962C8B-B14F-4D97-AF65-F5344CB8AC3E}">
        <p14:creationId xmlns:p14="http://schemas.microsoft.com/office/powerpoint/2010/main" val="92666494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
        <p:nvSpPr>
          <p:cNvPr id="9" name="Date Placeholder 4"/>
          <p:cNvSpPr>
            <a:spLocks noGrp="1"/>
          </p:cNvSpPr>
          <p:nvPr>
            <p:ph type="dt" sz="half" idx="10"/>
          </p:nvPr>
        </p:nvSpPr>
        <p:spPr/>
        <p:txBody>
          <a:bodyPr/>
          <a:lstStyle>
            <a:lvl1pPr>
              <a:defRPr/>
            </a:lvl1pPr>
          </a:lstStyle>
          <a:p>
            <a:pPr>
              <a:defRPr/>
            </a:pPr>
            <a:fld id="{5DFD489B-9938-4FB3-86A2-8242DD736797}" type="datetimeFigureOut">
              <a:rPr lang="en-US"/>
              <a:pPr>
                <a:defRPr/>
              </a:pPr>
              <a:t>1/25/2023</a:t>
            </a:fld>
            <a:endParaRPr lang="en-US" dirty="0"/>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5E8A26-C235-41D2-9B88-48185392BE10}" type="slidenum">
              <a:rPr lang="en-US" altLang="en-US"/>
              <a:pPr>
                <a:defRPr/>
              </a:pPr>
              <a:t>‹#›</a:t>
            </a:fld>
            <a:endParaRPr lang="en-US" altLang="en-US"/>
          </a:p>
        </p:txBody>
      </p:sp>
    </p:spTree>
    <p:extLst>
      <p:ext uri="{BB962C8B-B14F-4D97-AF65-F5344CB8AC3E}">
        <p14:creationId xmlns:p14="http://schemas.microsoft.com/office/powerpoint/2010/main" val="402994132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43AEE172-904D-4F19-9D08-BDA654CE0C6B}" type="datetimeFigureOut">
              <a:rPr lang="en-US"/>
              <a:pPr>
                <a:defRPr/>
              </a:pPr>
              <a:t>1/25/2023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Constantia" panose="02030602050306030303" pitchFamily="18" charset="0"/>
              </a:defRPr>
            </a:lvl1pPr>
          </a:lstStyle>
          <a:p>
            <a:pPr>
              <a:defRPr/>
            </a:pPr>
            <a:fld id="{433E1464-D631-4FD1-9D8F-43D82B76E00A}" type="slidenum">
              <a:rPr lang="en-US" altLang="en-US"/>
              <a:pPr>
                <a:defRPr/>
              </a:pPr>
              <a:t>‹#›</a:t>
            </a:fld>
            <a:endParaRPr lang="en-US" alt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grpSp>
    </p:spTree>
  </p:cSld>
  <p:clrMap bg1="lt1" tx1="dk1" bg2="lt2" tx2="dk2" accent1="accent1" accent2="accent2" accent3="accent3" accent4="accent4" accent5="accent5" accent6="accent6" hlink="hlink" folHlink="folHlink"/>
  <p:sldLayoutIdLst>
    <p:sldLayoutId id="2147483700" r:id="rId1"/>
    <p:sldLayoutId id="2147483692" r:id="rId2"/>
    <p:sldLayoutId id="2147483701" r:id="rId3"/>
    <p:sldLayoutId id="2147483693" r:id="rId4"/>
    <p:sldLayoutId id="2147483694" r:id="rId5"/>
    <p:sldLayoutId id="2147483695" r:id="rId6"/>
    <p:sldLayoutId id="2147483696" r:id="rId7"/>
    <p:sldLayoutId id="2147483697" r:id="rId8"/>
    <p:sldLayoutId id="2147483702" r:id="rId9"/>
    <p:sldLayoutId id="2147483698" r:id="rId10"/>
    <p:sldLayoutId id="2147483699" r:id="rId11"/>
  </p:sldLayoutIdLst>
  <p:transition/>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anose="020F0502020204030204" pitchFamily="34" charset="0"/>
        </a:defRPr>
      </a:lvl2pPr>
      <a:lvl3pPr algn="l" rtl="0" eaLnBrk="0" fontAlgn="base" hangingPunct="0">
        <a:spcBef>
          <a:spcPct val="0"/>
        </a:spcBef>
        <a:spcAft>
          <a:spcPct val="0"/>
        </a:spcAft>
        <a:defRPr sz="5000">
          <a:solidFill>
            <a:schemeClr val="tx2"/>
          </a:solidFill>
          <a:latin typeface="Calibri" panose="020F0502020204030204" pitchFamily="34" charset="0"/>
        </a:defRPr>
      </a:lvl3pPr>
      <a:lvl4pPr algn="l" rtl="0" eaLnBrk="0" fontAlgn="base" hangingPunct="0">
        <a:spcBef>
          <a:spcPct val="0"/>
        </a:spcBef>
        <a:spcAft>
          <a:spcPct val="0"/>
        </a:spcAft>
        <a:defRPr sz="5000">
          <a:solidFill>
            <a:schemeClr val="tx2"/>
          </a:solidFill>
          <a:latin typeface="Calibri" panose="020F0502020204030204" pitchFamily="34" charset="0"/>
        </a:defRPr>
      </a:lvl4pPr>
      <a:lvl5pPr algn="l" rtl="0" eaLnBrk="0" fontAlgn="base" hangingPunct="0">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eaLnBrk="1" fontAlgn="auto" hangingPunct="1">
              <a:spcAft>
                <a:spcPts val="0"/>
              </a:spcAft>
              <a:defRPr/>
            </a:pPr>
            <a:r>
              <a:rPr lang="en-US" dirty="0"/>
              <a:t>THE REVALUATIONS OF MAPLEWOOD &amp; SOUTH ORANGE VILLAGE TOWNSHIP</a:t>
            </a:r>
            <a:br>
              <a:rPr lang="en-US" dirty="0"/>
            </a:br>
            <a:endParaRPr lang="en-US" dirty="0"/>
          </a:p>
        </p:txBody>
      </p:sp>
      <p:sp>
        <p:nvSpPr>
          <p:cNvPr id="3" name="Subtitle 2"/>
          <p:cNvSpPr>
            <a:spLocks noGrp="1"/>
          </p:cNvSpPr>
          <p:nvPr>
            <p:ph type="subTitle" idx="1"/>
          </p:nvPr>
        </p:nvSpPr>
        <p:spPr>
          <a:xfrm>
            <a:off x="533400" y="3228975"/>
            <a:ext cx="7854950" cy="1752600"/>
          </a:xfrm>
        </p:spPr>
        <p:txBody>
          <a:bodyPr/>
          <a:lstStyle/>
          <a:p>
            <a:pPr marR="0" eaLnBrk="1" hangingPunct="1"/>
            <a:r>
              <a:rPr lang="en-US" altLang="en-US"/>
              <a:t>Questions That Are Often Asked When</a:t>
            </a:r>
          </a:p>
          <a:p>
            <a:pPr marR="0" eaLnBrk="1" hangingPunct="1"/>
            <a:r>
              <a:rPr lang="en-US" altLang="en-US"/>
              <a:t>A Municipality Is Undertaking A Revaluation</a:t>
            </a:r>
          </a:p>
          <a:p>
            <a:pPr marR="0" eaLnBrk="1" hangingPunct="1"/>
            <a:endParaRPr lang="en-US" altLang="en-US"/>
          </a:p>
        </p:txBody>
      </p:sp>
      <p:pic>
        <p:nvPicPr>
          <p:cNvPr id="4" name="Picture 3" descr="hous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419600"/>
            <a:ext cx="5867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childTnLst>
                          </p:cTn>
                        </p:par>
                        <p:par>
                          <p:cTn id="14" fill="hold" nodeType="afterGroup">
                            <p:stCondLst>
                              <p:cond delay="2000"/>
                            </p:stCondLst>
                            <p:childTnLst>
                              <p:par>
                                <p:cTn id="15" presetID="9" presetClass="entr" presetSubtype="0"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pPr eaLnBrk="1" fontAlgn="auto" hangingPunct="1">
              <a:spcAft>
                <a:spcPts val="0"/>
              </a:spcAft>
              <a:defRPr/>
            </a:pPr>
            <a:r>
              <a:rPr lang="en-US" b="1" dirty="0"/>
              <a:t>WHAT IF I'M NOT HOME?</a:t>
            </a:r>
            <a:r>
              <a:rPr lang="en-US" dirty="0"/>
              <a:t> </a:t>
            </a:r>
            <a:br>
              <a:rPr lang="en-US" dirty="0"/>
            </a:br>
            <a:endParaRPr lang="en-US" dirty="0"/>
          </a:p>
        </p:txBody>
      </p:sp>
      <p:sp>
        <p:nvSpPr>
          <p:cNvPr id="3" name="Content Placeholder 2"/>
          <p:cNvSpPr>
            <a:spLocks noGrp="1"/>
          </p:cNvSpPr>
          <p:nvPr>
            <p:ph idx="1"/>
          </p:nvPr>
        </p:nvSpPr>
        <p:spPr/>
        <p:txBody>
          <a:bodyPr/>
          <a:lstStyle/>
          <a:p>
            <a:pPr eaLnBrk="1" hangingPunct="1"/>
            <a:endParaRPr lang="en-US" altLang="en-US" dirty="0"/>
          </a:p>
          <a:p>
            <a:pPr eaLnBrk="1" hangingPunct="1"/>
            <a:r>
              <a:rPr lang="en-US" altLang="en-US" dirty="0"/>
              <a:t>Upon initial visit, a notice will be left with a return date, time and the Inspector’s Name and ID Number</a:t>
            </a:r>
          </a:p>
          <a:p>
            <a:pPr eaLnBrk="1" hangingPunct="1"/>
            <a:r>
              <a:rPr lang="en-US" altLang="en-US" dirty="0"/>
              <a:t>Upon second attempt a notice will be left asking you to call for an appointment</a:t>
            </a:r>
          </a:p>
          <a:p>
            <a:pPr eaLnBrk="1" hangingPunct="1"/>
            <a:r>
              <a:rPr lang="en-US" altLang="en-US" dirty="0"/>
              <a:t>Appointments can be scheduled on weekdays, evenings as well as Saturdays if need be. </a:t>
            </a:r>
          </a:p>
          <a:p>
            <a:pPr eaLnBrk="1" hangingPunct="1"/>
            <a:r>
              <a:rPr lang="en-US" altLang="en-US" dirty="0"/>
              <a:t>If the representative is unable to inspect your home, the interior information will be estimated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5"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vertical)">
                                      <p:cBhvr>
                                        <p:cTn id="7" dur="500"/>
                                        <p:tgtEl>
                                          <p:spTgt spid="2"/>
                                        </p:tgtEl>
                                      </p:cBhvr>
                                    </p:animEffect>
                                  </p:childTnLst>
                                </p:cTn>
                              </p:par>
                            </p:childTnLst>
                          </p:cTn>
                        </p:par>
                        <p:par>
                          <p:cTn id="8" fill="hold" nodeType="afterGroup">
                            <p:stCondLst>
                              <p:cond delay="500"/>
                            </p:stCondLst>
                            <p:childTnLst>
                              <p:par>
                                <p:cTn id="9" presetID="5" presetClass="entr" presetSubtype="5"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down)">
                                      <p:cBhvr>
                                        <p:cTn id="11" dur="500"/>
                                        <p:tgtEl>
                                          <p:spTgt spid="3">
                                            <p:txEl>
                                              <p:pRg st="1" end="1"/>
                                            </p:txEl>
                                          </p:spTgt>
                                        </p:tgtEl>
                                      </p:cBhvr>
                                    </p:animEffect>
                                  </p:childTnLst>
                                </p:cTn>
                              </p:par>
                            </p:childTnLst>
                          </p:cTn>
                        </p:par>
                        <p:par>
                          <p:cTn id="12" fill="hold" nodeType="afterGroup">
                            <p:stCondLst>
                              <p:cond delay="1000"/>
                            </p:stCondLst>
                            <p:childTnLst>
                              <p:par>
                                <p:cTn id="13" presetID="5" presetClass="entr" presetSubtype="5"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down)">
                                      <p:cBhvr>
                                        <p:cTn id="15" dur="500"/>
                                        <p:tgtEl>
                                          <p:spTgt spid="3">
                                            <p:txEl>
                                              <p:pRg st="2" end="2"/>
                                            </p:txEl>
                                          </p:spTgt>
                                        </p:tgtEl>
                                      </p:cBhvr>
                                    </p:animEffect>
                                  </p:childTnLst>
                                </p:cTn>
                              </p:par>
                            </p:childTnLst>
                          </p:cTn>
                        </p:par>
                        <p:par>
                          <p:cTn id="16" fill="hold" nodeType="afterGroup">
                            <p:stCondLst>
                              <p:cond delay="1500"/>
                            </p:stCondLst>
                            <p:childTnLst>
                              <p:par>
                                <p:cTn id="17" presetID="5" presetClass="entr" presetSubtype="5"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heckerboard(down)">
                                      <p:cBhvr>
                                        <p:cTn id="19" dur="500"/>
                                        <p:tgtEl>
                                          <p:spTgt spid="3">
                                            <p:txEl>
                                              <p:pRg st="3" end="3"/>
                                            </p:txEl>
                                          </p:spTgt>
                                        </p:tgtEl>
                                      </p:cBhvr>
                                    </p:animEffect>
                                  </p:childTnLst>
                                </p:cTn>
                              </p:par>
                            </p:childTnLst>
                          </p:cTn>
                        </p:par>
                        <p:par>
                          <p:cTn id="20" fill="hold" nodeType="afterGroup">
                            <p:stCondLst>
                              <p:cond delay="2000"/>
                            </p:stCondLst>
                            <p:childTnLst>
                              <p:par>
                                <p:cTn id="21" presetID="5" presetClass="entr" presetSubtype="5"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down)">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pPr eaLnBrk="1" fontAlgn="auto" hangingPunct="1">
              <a:spcAft>
                <a:spcPts val="0"/>
              </a:spcAft>
              <a:defRPr/>
            </a:pPr>
            <a:r>
              <a:rPr lang="en-US" b="1" dirty="0"/>
              <a:t>WILL MY TAXES GO UP?</a:t>
            </a:r>
            <a:r>
              <a:rPr lang="en-US" dirty="0"/>
              <a:t> </a:t>
            </a:r>
            <a:br>
              <a:rPr lang="en-US" dirty="0"/>
            </a:br>
            <a:endParaRPr lang="en-US" dirty="0"/>
          </a:p>
        </p:txBody>
      </p:sp>
      <p:sp>
        <p:nvSpPr>
          <p:cNvPr id="3" name="Content Placeholder 2"/>
          <p:cNvSpPr>
            <a:spLocks noGrp="1"/>
          </p:cNvSpPr>
          <p:nvPr>
            <p:ph idx="1"/>
          </p:nvPr>
        </p:nvSpPr>
        <p:spPr/>
        <p:txBody>
          <a:bodyPr/>
          <a:lstStyle/>
          <a:p>
            <a:pPr eaLnBrk="1" hangingPunct="1"/>
            <a:r>
              <a:rPr lang="en-US" altLang="en-US" dirty="0"/>
              <a:t>Although the revaluation will result in a change of nearly all individual assessed values, </a:t>
            </a:r>
            <a:r>
              <a:rPr lang="en-US" altLang="en-US" b="1" u="sng" dirty="0"/>
              <a:t>it does not mean that all property tax burdens will change. </a:t>
            </a:r>
          </a:p>
          <a:p>
            <a:pPr eaLnBrk="1" hangingPunct="1"/>
            <a:r>
              <a:rPr lang="en-US" altLang="en-US" b="1" u="sng" dirty="0"/>
              <a:t>The tax rate will be adjusted in 2024</a:t>
            </a:r>
            <a:r>
              <a:rPr lang="en-US" altLang="en-US" dirty="0"/>
              <a:t> to compensate for the change in the assessed values</a:t>
            </a:r>
          </a:p>
          <a:p>
            <a:pPr eaLnBrk="1" hangingPunct="1"/>
            <a:r>
              <a:rPr lang="en-US" altLang="en-US" dirty="0"/>
              <a:t>Since not all properties have appreciated in value at the same rate, some tax levies will go up, some will stay about the same and others will go down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nodeType="afterGroup">
                            <p:stCondLst>
                              <p:cond delay="500"/>
                            </p:stCondLst>
                            <p:childTnLst>
                              <p:par>
                                <p:cTn id="9" presetID="53"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3" dur="500"/>
                                        <p:tgtEl>
                                          <p:spTgt spid="3">
                                            <p:txEl>
                                              <p:pRg st="0" end="0"/>
                                            </p:txEl>
                                          </p:spTgt>
                                        </p:tgtEl>
                                      </p:cBhvr>
                                    </p:animEffect>
                                  </p:childTnLst>
                                </p:cTn>
                              </p:par>
                            </p:childTnLst>
                          </p:cTn>
                        </p:par>
                        <p:par>
                          <p:cTn id="14" fill="hold" nodeType="afterGroup">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3">
                                            <p:txEl>
                                              <p:pRg st="1" end="1"/>
                                            </p:txEl>
                                          </p:spTgt>
                                        </p:tgtEl>
                                      </p:cBhvr>
                                    </p:animEffect>
                                  </p:childTnLst>
                                </p:cTn>
                              </p:par>
                            </p:childTnLst>
                          </p:cTn>
                        </p:par>
                        <p:par>
                          <p:cTn id="20" fill="hold" nodeType="afterGroup">
                            <p:stCondLst>
                              <p:cond delay="1500"/>
                            </p:stCondLst>
                            <p:childTnLst>
                              <p:par>
                                <p:cTn id="21" presetID="53"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600200"/>
            <a:ext cx="8229600" cy="1143000"/>
          </a:xfrm>
        </p:spPr>
        <p:txBody>
          <a:bodyPr>
            <a:normAutofit fontScale="90000"/>
          </a:bodyPr>
          <a:lstStyle/>
          <a:p>
            <a:pPr eaLnBrk="1" fontAlgn="auto" hangingPunct="1">
              <a:spcAft>
                <a:spcPts val="0"/>
              </a:spcAft>
              <a:defRPr/>
            </a:pPr>
            <a:r>
              <a:rPr lang="en-US" b="1" dirty="0"/>
              <a:t>WILL TAXPAYERS BE INFORMED OF THEIR PROPOSED ASSESSMENT?</a:t>
            </a:r>
            <a:r>
              <a:rPr lang="en-US" dirty="0"/>
              <a:t> </a:t>
            </a:r>
            <a:br>
              <a:rPr lang="en-US" dirty="0"/>
            </a:br>
            <a:endParaRPr lang="en-US" dirty="0"/>
          </a:p>
        </p:txBody>
      </p:sp>
      <p:sp>
        <p:nvSpPr>
          <p:cNvPr id="3" name="Content Placeholder 2"/>
          <p:cNvSpPr>
            <a:spLocks noGrp="1"/>
          </p:cNvSpPr>
          <p:nvPr>
            <p:ph idx="1"/>
          </p:nvPr>
        </p:nvSpPr>
        <p:spPr/>
        <p:txBody>
          <a:bodyPr/>
          <a:lstStyle/>
          <a:p>
            <a:pPr eaLnBrk="1" hangingPunct="1"/>
            <a:endParaRPr lang="en-US" altLang="en-US" dirty="0"/>
          </a:p>
          <a:p>
            <a:pPr eaLnBrk="1" hangingPunct="1"/>
            <a:r>
              <a:rPr lang="en-US" altLang="en-US" dirty="0"/>
              <a:t>A notice of the new assessed values for each property will be mailed in the fall of 2023</a:t>
            </a:r>
          </a:p>
          <a:p>
            <a:pPr eaLnBrk="1" hangingPunct="1"/>
            <a:r>
              <a:rPr lang="en-US" altLang="en-US" dirty="0"/>
              <a:t>The impact of the new assessments will not affect the property owner’s tax bill until the 2024 tax year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nodeType="afterGroup">
                            <p:stCondLst>
                              <p:cond delay="2000"/>
                            </p:stCondLst>
                            <p:childTnLst>
                              <p:par>
                                <p:cTn id="9" presetID="2" presetClass="entr" presetSubtype="9"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3" fill="hold" nodeType="afterGroup">
                            <p:stCondLst>
                              <p:cond delay="2500"/>
                            </p:stCondLst>
                            <p:childTnLst>
                              <p:par>
                                <p:cTn id="14" presetID="2" presetClass="entr" presetSubtype="9"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05000"/>
            <a:ext cx="8229600" cy="1143000"/>
          </a:xfrm>
        </p:spPr>
        <p:txBody>
          <a:bodyPr>
            <a:normAutofit fontScale="90000"/>
          </a:bodyPr>
          <a:lstStyle/>
          <a:p>
            <a:pPr eaLnBrk="1" fontAlgn="auto" hangingPunct="1">
              <a:spcAft>
                <a:spcPts val="0"/>
              </a:spcAft>
              <a:defRPr/>
            </a:pPr>
            <a:r>
              <a:rPr lang="en-US" b="1" dirty="0"/>
              <a:t>WHAT IF A TAXPAYER IS DISSATISFIED WITH THE PROPOSED ASSESSMENT?</a:t>
            </a:r>
            <a:r>
              <a:rPr lang="en-US" dirty="0"/>
              <a:t> </a:t>
            </a:r>
            <a:br>
              <a:rPr lang="en-US" dirty="0"/>
            </a:br>
            <a:endParaRPr lang="en-US" dirty="0"/>
          </a:p>
        </p:txBody>
      </p:sp>
      <p:sp>
        <p:nvSpPr>
          <p:cNvPr id="3" name="Content Placeholder 2"/>
          <p:cNvSpPr>
            <a:spLocks noGrp="1"/>
          </p:cNvSpPr>
          <p:nvPr>
            <p:ph idx="1"/>
          </p:nvPr>
        </p:nvSpPr>
        <p:spPr>
          <a:xfrm>
            <a:off x="457200" y="2286000"/>
            <a:ext cx="8229600" cy="4038600"/>
          </a:xfrm>
        </p:spPr>
        <p:txBody>
          <a:bodyPr>
            <a:normAutofit fontScale="92500"/>
          </a:bodyPr>
          <a:lstStyle/>
          <a:p>
            <a:pPr marL="274320" indent="-274320" eaLnBrk="1" fontAlgn="auto" hangingPunct="1">
              <a:spcAft>
                <a:spcPts val="0"/>
              </a:spcAft>
              <a:buClr>
                <a:schemeClr val="accent3"/>
              </a:buClr>
              <a:buFont typeface="Wingdings 2"/>
              <a:buChar char=""/>
              <a:defRPr/>
            </a:pPr>
            <a:r>
              <a:rPr lang="en-US" dirty="0"/>
              <a:t>The notice of your new 2024 assessed value will explain how to arrange for a personal informal meeting with a representative from Professional Property Appraisers to review the proposed assessment</a:t>
            </a:r>
          </a:p>
          <a:p>
            <a:pPr marL="274320" indent="-274320" eaLnBrk="1" fontAlgn="auto" hangingPunct="1">
              <a:spcAft>
                <a:spcPts val="0"/>
              </a:spcAft>
              <a:buClr>
                <a:schemeClr val="accent3"/>
              </a:buClr>
              <a:buFont typeface="Wingdings 2"/>
              <a:buChar char=""/>
              <a:defRPr/>
            </a:pPr>
            <a:r>
              <a:rPr lang="en-US" dirty="0"/>
              <a:t>Taxpayers attending the review should be prepared to support any disagreement regarding the assessed value of their property</a:t>
            </a:r>
          </a:p>
          <a:p>
            <a:pPr marL="274320" indent="-274320" eaLnBrk="1" fontAlgn="auto" hangingPunct="1">
              <a:spcAft>
                <a:spcPts val="0"/>
              </a:spcAft>
              <a:buClr>
                <a:schemeClr val="accent3"/>
              </a:buClr>
              <a:buFont typeface="Wingdings 2"/>
              <a:buChar char=""/>
              <a:defRPr/>
            </a:pPr>
            <a:r>
              <a:rPr lang="en-US" dirty="0"/>
              <a:t>For example, recent sales of similar or comparable properties or incorrect data about the home (i.e., number of bathrooms)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par>
                          <p:cTn id="8" fill="hold" nodeType="afterGroup">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par>
                          <p:cTn id="12" fill="hold" nodeType="afterGroup">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par>
                          <p:cTn id="16" fill="hold" nodeType="afterGroup">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rmAutofit fontScale="90000"/>
          </a:bodyPr>
          <a:lstStyle/>
          <a:p>
            <a:pPr eaLnBrk="1" fontAlgn="auto" hangingPunct="1">
              <a:spcAft>
                <a:spcPts val="0"/>
              </a:spcAft>
              <a:defRPr/>
            </a:pPr>
            <a:r>
              <a:rPr lang="en-US" b="1" dirty="0"/>
              <a:t>WHAT CAN A TAXPAYER DO IF HE OR SHE IS NOT SATISFIED AS A RESULT OF THE INFORMAL MEETING?</a:t>
            </a:r>
            <a:r>
              <a:rPr lang="en-US" dirty="0"/>
              <a:t> </a:t>
            </a:r>
            <a:br>
              <a:rPr lang="en-US" dirty="0"/>
            </a:br>
            <a:endParaRPr lang="en-US" dirty="0"/>
          </a:p>
        </p:txBody>
      </p:sp>
      <p:sp>
        <p:nvSpPr>
          <p:cNvPr id="3" name="Content Placeholder 2"/>
          <p:cNvSpPr>
            <a:spLocks noGrp="1"/>
          </p:cNvSpPr>
          <p:nvPr>
            <p:ph idx="1"/>
          </p:nvPr>
        </p:nvSpPr>
        <p:spPr>
          <a:xfrm>
            <a:off x="381000" y="3124200"/>
            <a:ext cx="6096000" cy="3475038"/>
          </a:xfrm>
        </p:spPr>
        <p:txBody>
          <a:bodyPr>
            <a:normAutofit lnSpcReduction="10000"/>
          </a:bodyPr>
          <a:lstStyle/>
          <a:p>
            <a:pPr marL="274320" indent="-274320" eaLnBrk="1" fontAlgn="auto" hangingPunct="1">
              <a:spcAft>
                <a:spcPts val="0"/>
              </a:spcAft>
              <a:buClr>
                <a:schemeClr val="accent3"/>
              </a:buClr>
              <a:buFont typeface="Wingdings 2"/>
              <a:buChar char=""/>
              <a:defRPr/>
            </a:pPr>
            <a:endParaRPr lang="en-US" dirty="0"/>
          </a:p>
          <a:p>
            <a:pPr marL="274320" indent="-274320" eaLnBrk="1" fontAlgn="auto" hangingPunct="1">
              <a:spcAft>
                <a:spcPts val="0"/>
              </a:spcAft>
              <a:buClr>
                <a:schemeClr val="accent3"/>
              </a:buClr>
              <a:buFont typeface="Wingdings 2"/>
              <a:buChar char=""/>
              <a:defRPr/>
            </a:pPr>
            <a:r>
              <a:rPr lang="en-US" dirty="0"/>
              <a:t>If for any reason a taxpayer is not satisfied with his or her assessed value for any given year, the taxpayer has the right to file a formal appeal with the Union</a:t>
            </a:r>
            <a:r>
              <a:rPr lang="en-US" dirty="0">
                <a:solidFill>
                  <a:srgbClr val="FF0000"/>
                </a:solidFill>
              </a:rPr>
              <a:t> </a:t>
            </a:r>
            <a:r>
              <a:rPr lang="en-US" dirty="0"/>
              <a:t>County Board of Taxation on or before April 1</a:t>
            </a:r>
            <a:r>
              <a:rPr lang="en-US" baseline="30000" dirty="0"/>
              <a:t>st</a:t>
            </a:r>
            <a:r>
              <a:rPr lang="en-US" dirty="0"/>
              <a:t> of that given year (Extended to May 1</a:t>
            </a:r>
            <a:r>
              <a:rPr lang="en-US" baseline="30000" dirty="0"/>
              <a:t>st</a:t>
            </a:r>
            <a:r>
              <a:rPr lang="en-US" dirty="0"/>
              <a:t> for the first year after the revaluation)</a:t>
            </a:r>
          </a:p>
          <a:p>
            <a:pPr marL="274320" indent="-274320" eaLnBrk="1" fontAlgn="auto" hangingPunct="1">
              <a:spcAft>
                <a:spcPts val="0"/>
              </a:spcAft>
              <a:buClr>
                <a:schemeClr val="accent3"/>
              </a:buClr>
              <a:buFont typeface="Wingdings 2"/>
              <a:buNone/>
              <a:defRPr/>
            </a:pPr>
            <a:endParaRPr lang="en-US" dirty="0"/>
          </a:p>
        </p:txBody>
      </p:sp>
      <p:pic>
        <p:nvPicPr>
          <p:cNvPr id="4" name="Picture 3" descr="gavel.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590800"/>
            <a:ext cx="2590800" cy="357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nodeType="afterGroup">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1000"/>
                            </p:stCondLst>
                            <p:childTnLst>
                              <p:par>
                                <p:cTn id="14" presetID="55" presetClass="entr" presetSubtype="0"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1000" fill="hold"/>
                                        <p:tgtEl>
                                          <p:spTgt spid="4"/>
                                        </p:tgtEl>
                                        <p:attrNameLst>
                                          <p:attrName>ppt_w</p:attrName>
                                        </p:attrNameLst>
                                      </p:cBhvr>
                                      <p:tavLst>
                                        <p:tav tm="0">
                                          <p:val>
                                            <p:strVal val="#ppt_w*0.70"/>
                                          </p:val>
                                        </p:tav>
                                        <p:tav tm="100000">
                                          <p:val>
                                            <p:strVal val="#ppt_w"/>
                                          </p:val>
                                        </p:tav>
                                      </p:tavLst>
                                    </p:anim>
                                    <p:anim calcmode="lin" valueType="num">
                                      <p:cBhvr>
                                        <p:cTn id="17" dur="1000" fill="hold"/>
                                        <p:tgtEl>
                                          <p:spTgt spid="4"/>
                                        </p:tgtEl>
                                        <p:attrNameLst>
                                          <p:attrName>ppt_h</p:attrName>
                                        </p:attrNameLst>
                                      </p:cBhvr>
                                      <p:tavLst>
                                        <p:tav tm="0">
                                          <p:val>
                                            <p:strVal val="#ppt_h"/>
                                          </p:val>
                                        </p:tav>
                                        <p:tav tm="100000">
                                          <p:val>
                                            <p:strVal val="#ppt_h"/>
                                          </p:val>
                                        </p:tav>
                                      </p:tavLst>
                                    </p:anim>
                                    <p:animEffect transition="in" filter="fade">
                                      <p:cBhvr>
                                        <p:cTn id="1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rmAutofit fontScale="90000"/>
          </a:bodyPr>
          <a:lstStyle/>
          <a:p>
            <a:pPr eaLnBrk="1" fontAlgn="auto" hangingPunct="1">
              <a:spcAft>
                <a:spcPts val="0"/>
              </a:spcAft>
              <a:defRPr/>
            </a:pPr>
            <a:r>
              <a:rPr lang="en-US" b="1" dirty="0"/>
              <a:t>Contact Information</a:t>
            </a:r>
            <a:r>
              <a:rPr lang="en-US" dirty="0"/>
              <a:t> </a:t>
            </a:r>
            <a:br>
              <a:rPr lang="en-US" dirty="0"/>
            </a:br>
            <a:endParaRPr lang="en-US" dirty="0"/>
          </a:p>
        </p:txBody>
      </p:sp>
      <p:sp>
        <p:nvSpPr>
          <p:cNvPr id="3" name="Content Placeholder 2"/>
          <p:cNvSpPr>
            <a:spLocks noGrp="1"/>
          </p:cNvSpPr>
          <p:nvPr>
            <p:ph idx="1"/>
          </p:nvPr>
        </p:nvSpPr>
        <p:spPr>
          <a:xfrm>
            <a:off x="228600" y="1981200"/>
            <a:ext cx="6324600" cy="3475038"/>
          </a:xfrm>
        </p:spPr>
        <p:txBody>
          <a:bodyPr/>
          <a:lstStyle/>
          <a:p>
            <a:pPr eaLnBrk="1" hangingPunct="1"/>
            <a:endParaRPr lang="en-US" altLang="en-US"/>
          </a:p>
          <a:p>
            <a:pPr eaLnBrk="1" hangingPunct="1"/>
            <a:r>
              <a:rPr lang="en-US" altLang="en-US"/>
              <a:t>Professional Property Appraisers, Inc.    Toll Free: 1-866-957-1388</a:t>
            </a:r>
          </a:p>
          <a:p>
            <a:pPr eaLnBrk="1" hangingPunct="1"/>
            <a:endParaRPr lang="en-US" altLang="en-US"/>
          </a:p>
          <a:p>
            <a:pPr eaLnBrk="1" hangingPunct="1"/>
            <a:r>
              <a:rPr lang="en-US" altLang="en-US"/>
              <a:t>Website: ppareval.com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nodeType="afterGroup">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a:t>WHAT IS A REVALUATION?</a:t>
            </a:r>
            <a:r>
              <a:rPr lang="en-US" dirty="0"/>
              <a:t> </a:t>
            </a:r>
            <a:br>
              <a:rPr lang="en-US" dirty="0"/>
            </a:br>
            <a:endParaRPr lang="en-US" dirty="0"/>
          </a:p>
        </p:txBody>
      </p:sp>
      <p:sp>
        <p:nvSpPr>
          <p:cNvPr id="3" name="Content Placeholder 2"/>
          <p:cNvSpPr>
            <a:spLocks noGrp="1"/>
          </p:cNvSpPr>
          <p:nvPr>
            <p:ph idx="1"/>
          </p:nvPr>
        </p:nvSpPr>
        <p:spPr/>
        <p:txBody>
          <a:bodyPr/>
          <a:lstStyle/>
          <a:p>
            <a:pPr eaLnBrk="1" hangingPunct="1"/>
            <a:r>
              <a:rPr lang="en-US" altLang="en-US" dirty="0"/>
              <a:t>A revaluation is a program undertaken by a municipality to appraise all real property at its fair market value</a:t>
            </a:r>
          </a:p>
          <a:p>
            <a:pPr eaLnBrk="1" hangingPunct="1"/>
            <a:r>
              <a:rPr lang="en-US" altLang="en-US" dirty="0"/>
              <a:t>The goal of a revaluation program is to ensure the tax burden is equitably </a:t>
            </a:r>
            <a:r>
              <a:rPr lang="en-US" altLang="en-US" dirty="0" err="1"/>
              <a:t>distrubuted</a:t>
            </a:r>
            <a:r>
              <a:rPr lang="en-US" altLang="en-US" dirty="0"/>
              <a:t> throughout a municipality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4" presetClass="entr" presetSubtype="16"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par>
                          <p:cTn id="13" fill="hold" nodeType="afterGroup">
                            <p:stCondLst>
                              <p:cond delay="1000"/>
                            </p:stCondLst>
                            <p:childTnLst>
                              <p:par>
                                <p:cTn id="14" presetID="4" presetClass="entr" presetSubtype="16"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ox(in)">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0"/>
            <a:ext cx="8229600" cy="1143000"/>
          </a:xfrm>
        </p:spPr>
        <p:txBody>
          <a:bodyPr>
            <a:normAutofit fontScale="90000"/>
          </a:bodyPr>
          <a:lstStyle/>
          <a:p>
            <a:pPr eaLnBrk="1" fontAlgn="auto" hangingPunct="1">
              <a:spcAft>
                <a:spcPts val="0"/>
              </a:spcAft>
              <a:defRPr/>
            </a:pPr>
            <a:r>
              <a:rPr lang="en-US" b="1" dirty="0"/>
              <a:t>WHAT IS MEANT BY “FAIR MARKET VALUE?”</a:t>
            </a:r>
            <a:r>
              <a:rPr lang="en-US" dirty="0"/>
              <a:t> </a:t>
            </a:r>
            <a:br>
              <a:rPr lang="en-US" dirty="0"/>
            </a:br>
            <a:endParaRPr lang="en-US" dirty="0"/>
          </a:p>
        </p:txBody>
      </p:sp>
      <p:sp>
        <p:nvSpPr>
          <p:cNvPr id="3" name="Content Placeholder 2"/>
          <p:cNvSpPr>
            <a:spLocks noGrp="1"/>
          </p:cNvSpPr>
          <p:nvPr>
            <p:ph idx="1"/>
          </p:nvPr>
        </p:nvSpPr>
        <p:spPr/>
        <p:txBody>
          <a:bodyPr/>
          <a:lstStyle/>
          <a:p>
            <a:pPr eaLnBrk="1" hangingPunct="1"/>
            <a:endParaRPr lang="en-US" altLang="en-US"/>
          </a:p>
          <a:p>
            <a:pPr eaLnBrk="1" hangingPunct="1"/>
            <a:r>
              <a:rPr lang="en-US" altLang="en-US"/>
              <a:t>Fair market value is the price at which the municipal assessor believes a property would sell for at a fair and bona fide sale by a private contract on October 1 of the pretax year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nodeType="afterGroup">
                            <p:stCondLst>
                              <p:cond delay="500"/>
                            </p:stCondLst>
                            <p:childTnLst>
                              <p:par>
                                <p:cTn id="9" presetID="5" presetClass="entr" presetSubtype="5"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down)">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143000"/>
          </a:xfrm>
        </p:spPr>
        <p:txBody>
          <a:bodyPr>
            <a:normAutofit fontScale="90000"/>
          </a:bodyPr>
          <a:lstStyle/>
          <a:p>
            <a:pPr eaLnBrk="1" fontAlgn="auto" hangingPunct="1">
              <a:spcAft>
                <a:spcPts val="0"/>
              </a:spcAft>
              <a:defRPr/>
            </a:pPr>
            <a:r>
              <a:rPr lang="en-US" b="1" dirty="0"/>
              <a:t>WHY REVALUE NOW?</a:t>
            </a:r>
            <a:r>
              <a:rPr lang="en-US" dirty="0"/>
              <a:t> </a:t>
            </a:r>
            <a:br>
              <a:rPr lang="en-US" dirty="0"/>
            </a:br>
            <a:endParaRPr lang="en-US" dirty="0"/>
          </a:p>
        </p:txBody>
      </p:sp>
      <p:sp>
        <p:nvSpPr>
          <p:cNvPr id="3" name="Content Placeholder 2"/>
          <p:cNvSpPr>
            <a:spLocks noGrp="1"/>
          </p:cNvSpPr>
          <p:nvPr>
            <p:ph idx="1"/>
          </p:nvPr>
        </p:nvSpPr>
        <p:spPr/>
        <p:txBody>
          <a:bodyPr/>
          <a:lstStyle/>
          <a:p>
            <a:pPr eaLnBrk="1" hangingPunct="1"/>
            <a:r>
              <a:rPr lang="en-US" altLang="en-US" dirty="0"/>
              <a:t>A revaluation is warranted when properties in a taxing district are being assessed substantially below or  above true market value</a:t>
            </a:r>
          </a:p>
          <a:p>
            <a:pPr eaLnBrk="1" hangingPunct="1"/>
            <a:r>
              <a:rPr lang="en-US" altLang="en-US" dirty="0"/>
              <a:t>The average property in Maplewood Township is assessed at 77.90% of market value for 2022.</a:t>
            </a:r>
          </a:p>
          <a:p>
            <a:pPr eaLnBrk="1" hangingPunct="1"/>
            <a:r>
              <a:rPr lang="en-US" altLang="en-US" dirty="0"/>
              <a:t>The average property in South Orange Village Township is assessed at 77.11% of market value for 2022</a:t>
            </a:r>
          </a:p>
          <a:p>
            <a:pPr eaLnBrk="1" hangingPunct="1"/>
            <a:r>
              <a:rPr lang="en-US" altLang="en-US" dirty="0"/>
              <a:t>The last Revaluation/Reassessment in Maplewood and South Orange </a:t>
            </a:r>
            <a:r>
              <a:rPr lang="en-US" altLang="en-US"/>
              <a:t>occurred 2017.</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nodeType="afterGroup">
                            <p:stCondLst>
                              <p:cond delay="2000"/>
                            </p:stCondLst>
                            <p:childTnLst>
                              <p:par>
                                <p:cTn id="9" presetID="9"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par>
                          <p:cTn id="12" fill="hold" nodeType="afterGroup">
                            <p:stCondLst>
                              <p:cond delay="2500"/>
                            </p:stCondLst>
                            <p:childTnLst>
                              <p:par>
                                <p:cTn id="13" presetID="9"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dissolv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dissolv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a:t>WHO WILL CONDUCT THE REVALUATION? </a:t>
            </a:r>
            <a:endParaRPr lang="en-US" dirty="0"/>
          </a:p>
        </p:txBody>
      </p:sp>
      <p:sp>
        <p:nvSpPr>
          <p:cNvPr id="3" name="Content Placeholder 2"/>
          <p:cNvSpPr>
            <a:spLocks noGrp="1"/>
          </p:cNvSpPr>
          <p:nvPr>
            <p:ph idx="1"/>
          </p:nvPr>
        </p:nvSpPr>
        <p:spPr/>
        <p:txBody>
          <a:bodyPr/>
          <a:lstStyle/>
          <a:p>
            <a:pPr eaLnBrk="1" hangingPunct="1"/>
            <a:endParaRPr lang="en-US" altLang="en-US" dirty="0"/>
          </a:p>
          <a:p>
            <a:pPr eaLnBrk="1" hangingPunct="1"/>
            <a:r>
              <a:rPr lang="en-US" altLang="en-US" dirty="0"/>
              <a:t>The Townships have entered into an agreement with Professional Property Appraisers, Incorporated to perform both township-wide revaluations.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16" presetClass="entr" presetSubtype="2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Horizontal)">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a:t>FIELD REPRESENTATIVES</a:t>
            </a:r>
          </a:p>
        </p:txBody>
      </p:sp>
      <p:sp>
        <p:nvSpPr>
          <p:cNvPr id="3" name="Content Placeholder 2"/>
          <p:cNvSpPr>
            <a:spLocks noGrp="1"/>
          </p:cNvSpPr>
          <p:nvPr>
            <p:ph idx="1"/>
          </p:nvPr>
        </p:nvSpPr>
        <p:spPr>
          <a:xfrm>
            <a:off x="457200" y="1935163"/>
            <a:ext cx="4800600" cy="4389437"/>
          </a:xfrm>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en-US" dirty="0"/>
              <a:t>Each data collector  will have a photo identification badge visibly displayed. It will show the company’s name, Professional Property Appraisers as well as the individual’s name</a:t>
            </a:r>
          </a:p>
          <a:p>
            <a:pPr marL="274320" indent="-274320" eaLnBrk="1" fontAlgn="auto" hangingPunct="1">
              <a:spcAft>
                <a:spcPts val="0"/>
              </a:spcAft>
              <a:buClr>
                <a:schemeClr val="accent3"/>
              </a:buClr>
              <a:buFont typeface="Wingdings 2"/>
              <a:buChar char=""/>
              <a:defRPr/>
            </a:pPr>
            <a:r>
              <a:rPr lang="en-US" dirty="0"/>
              <a:t>The inspector can provide a letter of introduction on municipal letterhead that contains a telephone number for questions or concerns</a:t>
            </a:r>
          </a:p>
          <a:p>
            <a:pPr marL="274320" indent="-274320" eaLnBrk="1" fontAlgn="auto" hangingPunct="1">
              <a:spcAft>
                <a:spcPts val="0"/>
              </a:spcAft>
              <a:buClr>
                <a:schemeClr val="accent3"/>
              </a:buClr>
              <a:buFont typeface="Wingdings 2"/>
              <a:buChar char=""/>
              <a:defRPr/>
            </a:pPr>
            <a:r>
              <a:rPr lang="en-US" dirty="0"/>
              <a:t>Ask to see the credentials of anyone seeking to enter your home and </a:t>
            </a:r>
            <a:r>
              <a:rPr lang="en-US" b="1" dirty="0"/>
              <a:t>do not admit anyone who cannot produce this identification</a:t>
            </a:r>
          </a:p>
        </p:txBody>
      </p:sp>
      <p:pic>
        <p:nvPicPr>
          <p:cNvPr id="4" name="Picture 3" descr="B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981200"/>
            <a:ext cx="3810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par>
                          <p:cTn id="8" fill="hold" nodeType="afterGroup">
                            <p:stCondLst>
                              <p:cond delay="2000"/>
                            </p:stCondLst>
                            <p:childTnLst>
                              <p:par>
                                <p:cTn id="9" presetID="8" presetClass="entr" presetSubtype="1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diamond(in)">
                                      <p:cBhvr>
                                        <p:cTn id="11" dur="2000"/>
                                        <p:tgtEl>
                                          <p:spTgt spid="3">
                                            <p:txEl>
                                              <p:pRg st="1" end="1"/>
                                            </p:txEl>
                                          </p:spTgt>
                                        </p:tgtEl>
                                      </p:cBhvr>
                                    </p:animEffect>
                                  </p:childTnLst>
                                </p:cTn>
                              </p:par>
                            </p:childTnLst>
                          </p:cTn>
                        </p:par>
                        <p:par>
                          <p:cTn id="12" fill="hold" nodeType="afterGroup">
                            <p:stCondLst>
                              <p:cond delay="4000"/>
                            </p:stCondLst>
                            <p:childTnLst>
                              <p:par>
                                <p:cTn id="13" presetID="8" presetClass="entr" presetSubtype="16"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amond(in)">
                                      <p:cBhvr>
                                        <p:cTn id="15" dur="2000"/>
                                        <p:tgtEl>
                                          <p:spTgt spid="3">
                                            <p:txEl>
                                              <p:pRg st="2" end="2"/>
                                            </p:txEl>
                                          </p:spTgt>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1143000"/>
          </a:xfrm>
        </p:spPr>
        <p:txBody>
          <a:bodyPr>
            <a:normAutofit fontScale="90000"/>
          </a:bodyPr>
          <a:lstStyle/>
          <a:p>
            <a:pPr eaLnBrk="1" fontAlgn="auto" hangingPunct="1">
              <a:spcAft>
                <a:spcPts val="0"/>
              </a:spcAft>
              <a:defRPr/>
            </a:pPr>
            <a:r>
              <a:rPr lang="en-US" b="1" dirty="0"/>
              <a:t>WHAT OCCURS DURING THE REVALUATION PROCESS?</a:t>
            </a:r>
            <a:endParaRPr lang="en-US" dirty="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a:t>Interiors and exteriors of each property are physically inspected and building dimensions are noted</a:t>
            </a:r>
          </a:p>
          <a:p>
            <a:pPr marL="274320" indent="-274320" eaLnBrk="1" fontAlgn="auto" hangingPunct="1">
              <a:spcAft>
                <a:spcPts val="0"/>
              </a:spcAft>
              <a:buClr>
                <a:schemeClr val="accent3"/>
              </a:buClr>
              <a:buFont typeface="Wingdings 2"/>
              <a:buChar char=""/>
              <a:defRPr/>
            </a:pPr>
            <a:r>
              <a:rPr lang="en-US" dirty="0"/>
              <a:t>The exterior of the property will be photographed</a:t>
            </a:r>
          </a:p>
          <a:p>
            <a:pPr marL="274320" indent="-274320" eaLnBrk="1" fontAlgn="auto" hangingPunct="1">
              <a:spcAft>
                <a:spcPts val="0"/>
              </a:spcAft>
              <a:buClr>
                <a:schemeClr val="accent3"/>
              </a:buClr>
              <a:buFont typeface="Wingdings 2"/>
              <a:buChar char=""/>
              <a:defRPr/>
            </a:pPr>
            <a:r>
              <a:rPr lang="en-US" dirty="0"/>
              <a:t>Recent sales of comparable properties are analyzed and will be adjusted to estimate the value of the property that has not been sold</a:t>
            </a:r>
          </a:p>
          <a:p>
            <a:pPr marL="274320" indent="-274320" eaLnBrk="1" fontAlgn="auto" hangingPunct="1">
              <a:spcAft>
                <a:spcPts val="0"/>
              </a:spcAft>
              <a:buClr>
                <a:schemeClr val="accent3"/>
              </a:buClr>
              <a:buFont typeface="Wingdings 2"/>
              <a:buChar char=""/>
              <a:defRPr/>
            </a:pPr>
            <a:r>
              <a:rPr lang="en-US" dirty="0"/>
              <a:t>Commercial property, typically purchased for investment purposes, is studied in terms of its income-producing capability</a:t>
            </a:r>
          </a:p>
          <a:p>
            <a:pPr marL="274320" indent="-274320" eaLnBrk="1" fontAlgn="auto" hangingPunct="1">
              <a:spcAft>
                <a:spcPts val="0"/>
              </a:spcAft>
              <a:buClr>
                <a:schemeClr val="accent3"/>
              </a:buClr>
              <a:buFont typeface="Wingdings 2"/>
              <a:buChar char=""/>
              <a:defRPr/>
            </a:pPr>
            <a:r>
              <a:rPr lang="en-US" dirty="0"/>
              <a:t>All information believed to influence value will be gathered, reviewed and analyzed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5"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500"/>
                                        <p:tgtEl>
                                          <p:spTgt spid="2"/>
                                        </p:tgtEl>
                                      </p:cBhvr>
                                    </p:animEffect>
                                  </p:childTnLst>
                                </p:cTn>
                              </p:par>
                              <p:par>
                                <p:cTn id="8" presetID="2" presetClass="entr" presetSubtype="6" fill="hold" grpId="1"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500" fill="hold"/>
                                        <p:tgtEl>
                                          <p:spTgt spid="2"/>
                                        </p:tgtEl>
                                        <p:attrNameLst>
                                          <p:attrName>ppt_x</p:attrName>
                                        </p:attrNameLst>
                                      </p:cBhvr>
                                      <p:tavLst>
                                        <p:tav tm="0">
                                          <p:val>
                                            <p:strVal val="1+#ppt_w/2"/>
                                          </p:val>
                                        </p:tav>
                                        <p:tav tm="100000">
                                          <p:val>
                                            <p:strVal val="#ppt_x"/>
                                          </p:val>
                                        </p:tav>
                                      </p:tavLst>
                                    </p:anim>
                                    <p:anim calcmode="lin" valueType="num">
                                      <p:cBhvr additive="base">
                                        <p:cTn id="11" dur="500" fill="hold"/>
                                        <p:tgtEl>
                                          <p:spTgt spid="2"/>
                                        </p:tgtEl>
                                        <p:attrNameLst>
                                          <p:attrName>ppt_y</p:attrName>
                                        </p:attrNameLst>
                                      </p:cBhvr>
                                      <p:tavLst>
                                        <p:tav tm="0">
                                          <p:val>
                                            <p:strVal val="1+#ppt_h/2"/>
                                          </p:val>
                                        </p:tav>
                                        <p:tav tm="100000">
                                          <p:val>
                                            <p:strVal val="#ppt_y"/>
                                          </p:val>
                                        </p:tav>
                                      </p:tavLst>
                                    </p:anim>
                                  </p:childTnLst>
                                </p:cTn>
                              </p:par>
                            </p:childTnLst>
                          </p:cTn>
                        </p:par>
                        <p:par>
                          <p:cTn id="12" fill="hold" nodeType="afterGroup">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0"/>
                                        <p:tgtEl>
                                          <p:spTgt spid="3">
                                            <p:txEl>
                                              <p:pRg st="0" end="0"/>
                                            </p:txEl>
                                          </p:spTgt>
                                        </p:tgtEl>
                                      </p:cBhvr>
                                    </p:animEffect>
                                  </p:childTnLst>
                                </p:cTn>
                              </p:par>
                            </p:childTnLst>
                          </p:cTn>
                        </p:par>
                        <p:par>
                          <p:cTn id="16" fill="hold" nodeType="afterGroup">
                            <p:stCondLst>
                              <p:cond delay="1000"/>
                            </p:stCondLst>
                            <p:childTnLst>
                              <p:par>
                                <p:cTn id="17" presetID="22" presetClass="entr" presetSubtype="4"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par>
                          <p:cTn id="20" fill="hold" nodeType="afterGroup">
                            <p:stCondLst>
                              <p:cond delay="1500"/>
                            </p:stCondLst>
                            <p:childTnLst>
                              <p:par>
                                <p:cTn id="21" presetID="22" presetClass="entr" presetSubtype="4"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par>
                          <p:cTn id="24" fill="hold" nodeType="afterGroup">
                            <p:stCondLst>
                              <p:cond delay="2000"/>
                            </p:stCondLst>
                            <p:childTnLst>
                              <p:par>
                                <p:cTn id="25" presetID="2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par>
                          <p:cTn id="28" fill="hold" nodeType="afterGroup">
                            <p:stCondLst>
                              <p:cond delay="2500"/>
                            </p:stCondLst>
                            <p:childTnLst>
                              <p:par>
                                <p:cTn id="29" presetID="22" presetClass="entr" presetSubtype="4"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down)">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00200"/>
            <a:ext cx="8229600" cy="1143000"/>
          </a:xfrm>
        </p:spPr>
        <p:txBody>
          <a:bodyPr>
            <a:normAutofit fontScale="90000"/>
          </a:bodyPr>
          <a:lstStyle/>
          <a:p>
            <a:pPr eaLnBrk="1" fontAlgn="auto" hangingPunct="1">
              <a:spcAft>
                <a:spcPts val="0"/>
              </a:spcAft>
              <a:defRPr/>
            </a:pPr>
            <a:r>
              <a:rPr lang="en-US" b="1" dirty="0"/>
              <a:t>WHAT IS EXPECTED OF PROPERTY OWNERS? </a:t>
            </a:r>
            <a:br>
              <a:rPr lang="en-US" dirty="0"/>
            </a:br>
            <a:endParaRPr lang="en-US" dirty="0"/>
          </a:p>
        </p:txBody>
      </p:sp>
      <p:sp>
        <p:nvSpPr>
          <p:cNvPr id="3" name="Content Placeholder 2"/>
          <p:cNvSpPr>
            <a:spLocks noGrp="1"/>
          </p:cNvSpPr>
          <p:nvPr>
            <p:ph idx="1"/>
          </p:nvPr>
        </p:nvSpPr>
        <p:spPr/>
        <p:txBody>
          <a:bodyPr/>
          <a:lstStyle/>
          <a:p>
            <a:pPr eaLnBrk="1" hangingPunct="1"/>
            <a:r>
              <a:rPr lang="en-US" altLang="en-US" sz="2200"/>
              <a:t>Interior inspections, especially, require that residents cooperate with data collectors</a:t>
            </a:r>
          </a:p>
          <a:p>
            <a:pPr eaLnBrk="1" hangingPunct="1"/>
            <a:r>
              <a:rPr lang="en-US" altLang="en-US" sz="2200"/>
              <a:t>The validity of a market value depends on the collection of accurate data</a:t>
            </a:r>
          </a:p>
          <a:p>
            <a:pPr eaLnBrk="1" hangingPunct="1"/>
            <a:r>
              <a:rPr lang="en-US" altLang="en-US" sz="2200"/>
              <a:t>Any assistance a taxpayer can provide will aid in the total data collection process.  If there is information you believe should be considered in the valuation, please inform the data collector. We will make every effort to cause property owners the least possible inconvenience</a:t>
            </a:r>
          </a:p>
          <a:p>
            <a:pPr eaLnBrk="1" hangingPunct="1"/>
            <a:r>
              <a:rPr lang="en-US" altLang="en-US" sz="2200"/>
              <a:t>Remember, the data collectors are not necessarily responsible for developing the market value estimate. Their job is usually to collect pertinent information to be used later as a base to develop the property’s value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3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out)">
                                      <p:cBhvr>
                                        <p:cTn id="7" dur="2000"/>
                                        <p:tgtEl>
                                          <p:spTgt spid="2"/>
                                        </p:tgtEl>
                                      </p:cBhvr>
                                    </p:animEffect>
                                  </p:childTnLst>
                                </p:cTn>
                              </p:par>
                              <p:par>
                                <p:cTn id="8" presetID="4" presetClass="entr" presetSubtype="16" fill="hold" grpId="1"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ox(in)">
                                      <p:cBhvr>
                                        <p:cTn id="10" dur="500"/>
                                        <p:tgtEl>
                                          <p:spTgt spid="2"/>
                                        </p:tgtEl>
                                      </p:cBhvr>
                                    </p:animEffect>
                                  </p:childTnLst>
                                </p:cTn>
                              </p:par>
                            </p:childTnLst>
                          </p:cTn>
                        </p:par>
                        <p:par>
                          <p:cTn id="11" fill="hold" nodeType="afterGroup">
                            <p:stCondLst>
                              <p:cond delay="2000"/>
                            </p:stCondLst>
                            <p:childTnLst>
                              <p:par>
                                <p:cTn id="12" presetID="55"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par>
                          <p:cTn id="17" fill="hold" nodeType="afterGroup">
                            <p:stCondLst>
                              <p:cond delay="3000"/>
                            </p:stCondLst>
                            <p:childTnLst>
                              <p:par>
                                <p:cTn id="18" presetID="55"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1"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3">
                                            <p:txEl>
                                              <p:pRg st="1" end="1"/>
                                            </p:txEl>
                                          </p:spTgt>
                                        </p:tgtEl>
                                      </p:cBhvr>
                                    </p:animEffect>
                                  </p:childTnLst>
                                </p:cTn>
                              </p:par>
                            </p:childTnLst>
                          </p:cTn>
                        </p:par>
                        <p:par>
                          <p:cTn id="23" fill="hold" nodeType="afterGroup">
                            <p:stCondLst>
                              <p:cond delay="4000"/>
                            </p:stCondLst>
                            <p:childTnLst>
                              <p:par>
                                <p:cTn id="24" presetID="55" presetClass="entr" presetSubtype="0"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7"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2" end="2"/>
                                            </p:txEl>
                                          </p:spTgt>
                                        </p:tgtEl>
                                      </p:cBhvr>
                                    </p:animEffect>
                                  </p:childTnLst>
                                </p:cTn>
                              </p:par>
                            </p:childTnLst>
                          </p:cTn>
                        </p:par>
                        <p:par>
                          <p:cTn id="29" fill="hold" nodeType="afterGroup">
                            <p:stCondLst>
                              <p:cond delay="5000"/>
                            </p:stCondLst>
                            <p:childTnLst>
                              <p:par>
                                <p:cTn id="30" presetID="55" presetClass="entr" presetSubtype="0" fill="hold" grpId="0" nodeType="after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143000"/>
          </a:xfrm>
        </p:spPr>
        <p:txBody>
          <a:bodyPr>
            <a:normAutofit fontScale="90000"/>
          </a:bodyPr>
          <a:lstStyle/>
          <a:p>
            <a:pPr eaLnBrk="1" fontAlgn="auto" hangingPunct="1">
              <a:spcAft>
                <a:spcPts val="0"/>
              </a:spcAft>
              <a:defRPr/>
            </a:pPr>
            <a:r>
              <a:rPr lang="en-US" b="1" dirty="0"/>
              <a:t>WHAT WILL DATA COLLECTORS LOOK FOR?</a:t>
            </a:r>
            <a:r>
              <a:rPr lang="en-US" dirty="0"/>
              <a:t> </a:t>
            </a:r>
            <a:br>
              <a:rPr lang="en-US" dirty="0"/>
            </a:br>
            <a:endParaRPr lang="en-US" dirty="0"/>
          </a:p>
        </p:txBody>
      </p:sp>
      <p:sp>
        <p:nvSpPr>
          <p:cNvPr id="3" name="Content Placeholder 2"/>
          <p:cNvSpPr>
            <a:spLocks noGrp="1"/>
          </p:cNvSpPr>
          <p:nvPr>
            <p:ph idx="1"/>
          </p:nvPr>
        </p:nvSpPr>
        <p:spPr>
          <a:xfrm>
            <a:off x="457200" y="1935163"/>
            <a:ext cx="5105400" cy="4389437"/>
          </a:xfrm>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en-US" dirty="0"/>
              <a:t>Data collectors will record such items as: condition, number of bathrooms, type of heat, central air conditioning, size and percentage of finished attic and/or basement areas, and number of fireplaces</a:t>
            </a:r>
          </a:p>
          <a:p>
            <a:pPr marL="274320" indent="-274320" eaLnBrk="1" fontAlgn="auto" hangingPunct="1">
              <a:spcAft>
                <a:spcPts val="0"/>
              </a:spcAft>
              <a:buClr>
                <a:schemeClr val="accent3"/>
              </a:buClr>
              <a:buFont typeface="Wingdings 2"/>
              <a:buChar char=""/>
              <a:defRPr/>
            </a:pPr>
            <a:r>
              <a:rPr lang="en-US" dirty="0"/>
              <a:t>The exterior inspection includes measurements of each structure, such as: garages, in-ground pools or other  accessory buildings</a:t>
            </a:r>
          </a:p>
          <a:p>
            <a:pPr marL="274320" indent="-274320" eaLnBrk="1" fontAlgn="auto" hangingPunct="1">
              <a:spcAft>
                <a:spcPts val="0"/>
              </a:spcAft>
              <a:buClr>
                <a:schemeClr val="accent3"/>
              </a:buClr>
              <a:buFont typeface="Wingdings 2"/>
              <a:buChar char=""/>
              <a:defRPr/>
            </a:pPr>
            <a:r>
              <a:rPr lang="en-US" dirty="0"/>
              <a:t>Examples of what would not be noted are interior decorations, fences, window air conditioners, gas grills and landscaping, etc.</a:t>
            </a:r>
          </a:p>
          <a:p>
            <a:pPr marL="274320" indent="-274320" eaLnBrk="1" fontAlgn="auto" hangingPunct="1">
              <a:spcAft>
                <a:spcPts val="0"/>
              </a:spcAft>
              <a:buClr>
                <a:schemeClr val="accent3"/>
              </a:buClr>
              <a:buFont typeface="Wingdings 2"/>
              <a:buChar char=""/>
              <a:defRPr/>
            </a:pPr>
            <a:endParaRPr lang="en-US" dirty="0"/>
          </a:p>
        </p:txBody>
      </p:sp>
      <p:pic>
        <p:nvPicPr>
          <p:cNvPr id="4" name="Picture 3" descr="B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524000"/>
            <a:ext cx="32004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2000"/>
                                        <p:tgtEl>
                                          <p:spTgt spid="2"/>
                                        </p:tgtEl>
                                      </p:cBhvr>
                                    </p:animEffect>
                                  </p:childTnLst>
                                </p:cTn>
                              </p:par>
                              <p:par>
                                <p:cTn id="8" presetID="7" presetClass="entr" presetSubtype="4" fill="hold" grpId="1"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2000" fill="hold"/>
                                        <p:tgtEl>
                                          <p:spTgt spid="2"/>
                                        </p:tgtEl>
                                        <p:attrNameLst>
                                          <p:attrName>ppt_x</p:attrName>
                                        </p:attrNameLst>
                                      </p:cBhvr>
                                      <p:tavLst>
                                        <p:tav tm="0">
                                          <p:val>
                                            <p:strVal val="#ppt_x"/>
                                          </p:val>
                                        </p:tav>
                                        <p:tav tm="100000">
                                          <p:val>
                                            <p:strVal val="#ppt_x"/>
                                          </p:val>
                                        </p:tav>
                                      </p:tavLst>
                                    </p:anim>
                                    <p:anim calcmode="lin" valueType="num">
                                      <p:cBhvr additive="base">
                                        <p:cTn id="11" dur="2000" fill="hold"/>
                                        <p:tgtEl>
                                          <p:spTgt spid="2"/>
                                        </p:tgtEl>
                                        <p:attrNameLst>
                                          <p:attrName>ppt_y</p:attrName>
                                        </p:attrNameLst>
                                      </p:cBhvr>
                                      <p:tavLst>
                                        <p:tav tm="0">
                                          <p:val>
                                            <p:strVal val="1+#ppt_h/2"/>
                                          </p:val>
                                        </p:tav>
                                        <p:tav tm="100000">
                                          <p:val>
                                            <p:strVal val="#ppt_y"/>
                                          </p:val>
                                        </p:tav>
                                      </p:tavLst>
                                    </p:anim>
                                  </p:childTnLst>
                                </p:cTn>
                              </p:par>
                              <p:par>
                                <p:cTn id="12" presetID="9" presetClass="entr" presetSubtype="0" fill="hold" grpId="2" nodeType="with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dissolve">
                                      <p:cBhvr>
                                        <p:cTn id="14" dur="2000"/>
                                        <p:tgtEl>
                                          <p:spTgt spid="2"/>
                                        </p:tgtEl>
                                      </p:cBhvr>
                                    </p:animEffect>
                                  </p:childTnLst>
                                </p:cTn>
                              </p:par>
                            </p:childTnLst>
                          </p:cTn>
                        </p:par>
                        <p:par>
                          <p:cTn id="15" fill="hold" nodeType="afterGroup">
                            <p:stCondLst>
                              <p:cond delay="2000"/>
                            </p:stCondLst>
                            <p:childTnLst>
                              <p:par>
                                <p:cTn id="16" presetID="4" presetClass="entr" presetSubtype="16" fill="hold" grpId="0" nodeType="after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ox(in)">
                                      <p:cBhvr>
                                        <p:cTn id="18" dur="500"/>
                                        <p:tgtEl>
                                          <p:spTgt spid="3">
                                            <p:txEl>
                                              <p:pRg st="0" end="0"/>
                                            </p:txEl>
                                          </p:spTgt>
                                        </p:tgtEl>
                                      </p:cBhvr>
                                    </p:animEffect>
                                  </p:childTnLst>
                                </p:cTn>
                              </p:par>
                            </p:childTnLst>
                          </p:cTn>
                        </p:par>
                        <p:par>
                          <p:cTn id="19" fill="hold" nodeType="afterGroup">
                            <p:stCondLst>
                              <p:cond delay="2500"/>
                            </p:stCondLst>
                            <p:childTnLst>
                              <p:par>
                                <p:cTn id="20" presetID="4" presetClass="entr" presetSubtype="16" fill="hold" grpId="0"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ox(in)">
                                      <p:cBhvr>
                                        <p:cTn id="22" dur="500"/>
                                        <p:tgtEl>
                                          <p:spTgt spid="3">
                                            <p:txEl>
                                              <p:pRg st="1" end="1"/>
                                            </p:txEl>
                                          </p:spTgt>
                                        </p:tgtEl>
                                      </p:cBhvr>
                                    </p:animEffect>
                                  </p:childTnLst>
                                </p:cTn>
                              </p:par>
                            </p:childTnLst>
                          </p:cTn>
                        </p:par>
                        <p:par>
                          <p:cTn id="23" fill="hold" nodeType="afterGroup">
                            <p:stCondLst>
                              <p:cond delay="3000"/>
                            </p:stCondLst>
                            <p:childTnLst>
                              <p:par>
                                <p:cTn id="24" presetID="4" presetClass="entr" presetSubtype="16"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box(in)">
                                      <p:cBhvr>
                                        <p:cTn id="26" dur="500"/>
                                        <p:tgtEl>
                                          <p:spTgt spid="3">
                                            <p:txEl>
                                              <p:pRg st="2" end="2"/>
                                            </p:txEl>
                                          </p:spTgt>
                                        </p:tgtEl>
                                      </p:cBhvr>
                                    </p:animEffect>
                                  </p:childTnLst>
                                </p:cTn>
                              </p:par>
                            </p:childTnLst>
                          </p:cTn>
                        </p:par>
                        <p:par>
                          <p:cTn id="27" fill="hold" nodeType="afterGroup">
                            <p:stCondLst>
                              <p:cond delay="3500"/>
                            </p:stCondLst>
                            <p:childTnLst>
                              <p:par>
                                <p:cTn id="28" presetID="10" presetClass="entr" presetSubtype="0"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1301</TotalTime>
  <Words>956</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Constantia</vt:lpstr>
      <vt:lpstr>Wingdings 2</vt:lpstr>
      <vt:lpstr>Flow</vt:lpstr>
      <vt:lpstr>THE REVALUATIONS OF MAPLEWOOD &amp; SOUTH ORANGE VILLAGE TOWNSHIP </vt:lpstr>
      <vt:lpstr>WHAT IS A REVALUATION?  </vt:lpstr>
      <vt:lpstr>WHAT IS MEANT BY “FAIR MARKET VALUE?”  </vt:lpstr>
      <vt:lpstr>WHY REVALUE NOW?  </vt:lpstr>
      <vt:lpstr>WHO WILL CONDUCT THE REVALUATION? </vt:lpstr>
      <vt:lpstr>FIELD REPRESENTATIVES</vt:lpstr>
      <vt:lpstr>WHAT OCCURS DURING THE REVALUATION PROCESS?</vt:lpstr>
      <vt:lpstr>WHAT IS EXPECTED OF PROPERTY OWNERS?  </vt:lpstr>
      <vt:lpstr>WHAT WILL DATA COLLECTORS LOOK FOR?  </vt:lpstr>
      <vt:lpstr>WHAT IF I'M NOT HOME?  </vt:lpstr>
      <vt:lpstr>WILL MY TAXES GO UP?  </vt:lpstr>
      <vt:lpstr>WILL TAXPAYERS BE INFORMED OF THEIR PROPOSED ASSESSMENT?  </vt:lpstr>
      <vt:lpstr>WHAT IF A TAXPAYER IS DISSATISFIED WITH THE PROPOSED ASSESSMENT?  </vt:lpstr>
      <vt:lpstr>WHAT CAN A TAXPAYER DO IF HE OR SHE IS NOT SATISFIED AS A RESULT OF THE INFORMAL MEETING?  </vt:lpstr>
      <vt:lpstr>Contact Information  </vt:lpstr>
    </vt:vector>
  </TitlesOfParts>
  <Company>Professional Property Appraisers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REVALUATION OF OUR COMMUNITY</dc:title>
  <dc:creator>Amanda</dc:creator>
  <cp:lastModifiedBy>L M</cp:lastModifiedBy>
  <cp:revision>46</cp:revision>
  <dcterms:created xsi:type="dcterms:W3CDTF">2013-01-11T18:47:28Z</dcterms:created>
  <dcterms:modified xsi:type="dcterms:W3CDTF">2023-01-25T15:46:42Z</dcterms:modified>
</cp:coreProperties>
</file>